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98"/>
  </p:notesMasterIdLst>
  <p:sldIdLst>
    <p:sldId id="256" r:id="rId8"/>
    <p:sldId id="259" r:id="rId9"/>
    <p:sldId id="258" r:id="rId10"/>
    <p:sldId id="361" r:id="rId11"/>
    <p:sldId id="362" r:id="rId12"/>
    <p:sldId id="363" r:id="rId13"/>
    <p:sldId id="364" r:id="rId14"/>
    <p:sldId id="365" r:id="rId15"/>
    <p:sldId id="366" r:id="rId16"/>
    <p:sldId id="316" r:id="rId17"/>
    <p:sldId id="376" r:id="rId18"/>
    <p:sldId id="377" r:id="rId19"/>
    <p:sldId id="379" r:id="rId20"/>
    <p:sldId id="378" r:id="rId21"/>
    <p:sldId id="380" r:id="rId22"/>
    <p:sldId id="381" r:id="rId23"/>
    <p:sldId id="426" r:id="rId24"/>
    <p:sldId id="382" r:id="rId25"/>
    <p:sldId id="384" r:id="rId26"/>
    <p:sldId id="396" r:id="rId27"/>
    <p:sldId id="394" r:id="rId28"/>
    <p:sldId id="395" r:id="rId29"/>
    <p:sldId id="393" r:id="rId30"/>
    <p:sldId id="391" r:id="rId31"/>
    <p:sldId id="401" r:id="rId32"/>
    <p:sldId id="392" r:id="rId33"/>
    <p:sldId id="390" r:id="rId34"/>
    <p:sldId id="399" r:id="rId35"/>
    <p:sldId id="398" r:id="rId36"/>
    <p:sldId id="397" r:id="rId37"/>
    <p:sldId id="429" r:id="rId38"/>
    <p:sldId id="400" r:id="rId39"/>
    <p:sldId id="430" r:id="rId40"/>
    <p:sldId id="402" r:id="rId41"/>
    <p:sldId id="403" r:id="rId42"/>
    <p:sldId id="317" r:id="rId43"/>
    <p:sldId id="319" r:id="rId44"/>
    <p:sldId id="320" r:id="rId45"/>
    <p:sldId id="312" r:id="rId46"/>
    <p:sldId id="428" r:id="rId47"/>
    <p:sldId id="304" r:id="rId48"/>
    <p:sldId id="328" r:id="rId49"/>
    <p:sldId id="335" r:id="rId50"/>
    <p:sldId id="404" r:id="rId51"/>
    <p:sldId id="406" r:id="rId52"/>
    <p:sldId id="405" r:id="rId53"/>
    <p:sldId id="329" r:id="rId54"/>
    <p:sldId id="330" r:id="rId55"/>
    <p:sldId id="346" r:id="rId56"/>
    <p:sldId id="331" r:id="rId57"/>
    <p:sldId id="339" r:id="rId58"/>
    <p:sldId id="440" r:id="rId59"/>
    <p:sldId id="336" r:id="rId60"/>
    <p:sldId id="337" r:id="rId61"/>
    <p:sldId id="338" r:id="rId62"/>
    <p:sldId id="345" r:id="rId63"/>
    <p:sldId id="347" r:id="rId64"/>
    <p:sldId id="324" r:id="rId65"/>
    <p:sldId id="358" r:id="rId66"/>
    <p:sldId id="342" r:id="rId67"/>
    <p:sldId id="340" r:id="rId68"/>
    <p:sldId id="407" r:id="rId69"/>
    <p:sldId id="439" r:id="rId70"/>
    <p:sldId id="359" r:id="rId71"/>
    <p:sldId id="433" r:id="rId72"/>
    <p:sldId id="341" r:id="rId73"/>
    <p:sldId id="349" r:id="rId74"/>
    <p:sldId id="343" r:id="rId75"/>
    <p:sldId id="408" r:id="rId76"/>
    <p:sldId id="357" r:id="rId77"/>
    <p:sldId id="437" r:id="rId78"/>
    <p:sldId id="444" r:id="rId79"/>
    <p:sldId id="432" r:id="rId80"/>
    <p:sldId id="412" r:id="rId81"/>
    <p:sldId id="413" r:id="rId82"/>
    <p:sldId id="414" r:id="rId83"/>
    <p:sldId id="431" r:id="rId84"/>
    <p:sldId id="427" r:id="rId85"/>
    <p:sldId id="415" r:id="rId86"/>
    <p:sldId id="416" r:id="rId87"/>
    <p:sldId id="445" r:id="rId88"/>
    <p:sldId id="417" r:id="rId89"/>
    <p:sldId id="446" r:id="rId90"/>
    <p:sldId id="447" r:id="rId91"/>
    <p:sldId id="448" r:id="rId92"/>
    <p:sldId id="436" r:id="rId93"/>
    <p:sldId id="418" r:id="rId94"/>
    <p:sldId id="421" r:id="rId95"/>
    <p:sldId id="423" r:id="rId96"/>
    <p:sldId id="441" r:id="rId97"/>
  </p:sldIdLst>
  <p:sldSz cx="9144000" cy="6858000" type="screen4x3"/>
  <p:notesSz cx="6858000" cy="994568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6" autoAdjust="0"/>
    <p:restoredTop sz="99290" autoAdjust="0"/>
  </p:normalViewPr>
  <p:slideViewPr>
    <p:cSldViewPr>
      <p:cViewPr varScale="1">
        <p:scale>
          <a:sx n="68" d="100"/>
          <a:sy n="68" d="100"/>
        </p:scale>
        <p:origin x="40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97" Type="http://schemas.openxmlformats.org/officeDocument/2006/relationships/slide" Target="slides/slide9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C0ED7C9-4346-4DD2-B260-1D3903D19FA8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91229B-B695-4E77-B50F-8A426491FE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5A2DF-F010-4209-B9AC-00178041430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mtClean="0"/>
              <a:t>CHIEDERE A PAOLA  COME VUOLE L’ORDINE DI ENTRATA E DI DISPOSIZIONE DEI LOGHI PER RISPETTO ORGANIZZATIVO E GERARCHICO. </a:t>
            </a:r>
          </a:p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648298-9DCA-4F09-A458-B034729BA653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462636-51FE-4C23-9D4C-551D547B31AD}" type="slidenum">
              <a:rPr lang="it-IT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A1B6A4-6958-4F1D-8E6D-FC08F7CE25AD}" type="slidenum">
              <a:rPr lang="it-IT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A4500D-00FB-4009-A6C4-45999524FD30}" type="slidenum">
              <a:rPr lang="it-IT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48D68E-CED0-4CD1-BFB5-A414B2D8B442}" type="slidenum">
              <a:rPr lang="it-IT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DB955-C7ED-4C9B-95CC-F39EC77BC377}" type="slidenum">
              <a:rPr lang="it-IT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D28D6F-3E37-46C0-9DC5-A0C57BF9A234}" type="slidenum">
              <a:rPr lang="it-IT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9DB2D-46EE-4926-BEBF-39ACC317FB94}" type="slidenum">
              <a:rPr lang="it-IT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1C66AA-CE79-4F0E-B3B7-CA49AF334397}" type="slidenum">
              <a:rPr lang="it-IT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D469A0-9CE9-45A7-A55D-DFEEA1C5ECFE}" type="slidenum">
              <a:rPr lang="it-IT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A8E274-0C2F-4E50-A7CB-7C26BD1BAE1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88256E-2C7C-49DB-B7D6-92DB37DF736F}" type="slidenum">
              <a:rPr lang="it-IT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9B276-D49A-476C-BE82-69B4D8B8E205}" type="slidenum">
              <a:rPr lang="it-IT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16C157-8850-45C5-8B2B-6B898082DF18}" type="slidenum">
              <a:rPr lang="it-IT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47528-3DA9-4C3A-A8C0-C45DA624CD89}" type="slidenum">
              <a:rPr lang="it-IT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2FF70A-5A3B-4EB2-A974-7D7F1553E595}" type="slidenum">
              <a:rPr lang="it-IT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2F6ED0-B5D3-4604-B8AA-E8F3655131CB}" type="slidenum">
              <a:rPr lang="it-IT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B9EA2E-4908-4800-AA68-E25A37B3ECF6}" type="slidenum">
              <a:rPr lang="it-IT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mtClean="0"/>
              <a:t>CHIEDERE A PAOLA  COME VUOLE L’ORDINE DI ENTRATA E DI DISPOSIZIONE DEI LOGHI PER RISPETTO ORGANIZZATIVO E GERARCHICO.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ADCBD1-9B1B-429B-9279-A78F29823994}" type="slidenum">
              <a:rPr lang="it-IT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6B60C-F58D-4516-92AC-057793D865B4}" type="slidenum">
              <a:rPr lang="it-IT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1949DB-5122-4D66-9CA2-660BE10A250F}" type="slidenum">
              <a:rPr lang="it-IT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43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3CE256-65B6-498F-A483-84DA4EF2C11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D6AFCA-51F6-4FA3-ABC1-EB98CBACCFE5}" type="slidenum">
              <a:rPr lang="it-IT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99490B-7699-465A-BAFA-3F8075F14C73}" type="slidenum">
              <a:rPr lang="it-IT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68D156-559A-457E-9D1F-849D55E368FE}" type="slidenum">
              <a:rPr lang="it-IT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D934F3-9B94-48B8-9C5B-0D3DFEF62DB8}" type="slidenum">
              <a:rPr lang="it-IT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22228-E550-4E4D-B5A7-AD4E78448687}" type="slidenum">
              <a:rPr lang="it-IT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mtClean="0"/>
              <a:t>NON RIESCO A FAR ENTRARE 3 SECONDI DOPO, RISPETTO ALL’ATTUALE, LA DIAPOSITIVA SUCCESSIVA!!!???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7B237-BFC3-4C44-9E3F-B4E79A0521B3}" type="slidenum">
              <a:rPr lang="it-IT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068F-00A3-416A-B8DF-2839CF702E9F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F3B19A-05EC-42B8-AC50-D7090C0D611F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>
                <a:solidFill>
                  <a:srgbClr val="000000"/>
                </a:solidFill>
              </a:rPr>
              <a:t>L’ULTIMA FRASE DEVE STARE 2 SECONDI DI PIU’, MA NON RIESCO …</a:t>
            </a:r>
          </a:p>
        </p:txBody>
      </p:sp>
      <p:sp>
        <p:nvSpPr>
          <p:cNvPr id="1669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DE175B-D7F4-4E65-8087-453E46C38899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>
                <a:solidFill>
                  <a:srgbClr val="000000"/>
                </a:solidFill>
              </a:rPr>
              <a:t>L’ULTIMA FRASE DEVE STARE 2 SECONDI DI PIU’, MA NON RIESCO …</a:t>
            </a:r>
            <a:endParaRPr lang="it-IT" altLang="it-IT" smtClean="0"/>
          </a:p>
        </p:txBody>
      </p:sp>
      <p:sp>
        <p:nvSpPr>
          <p:cNvPr id="1689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1F1B3-BE78-4130-B49E-0657F8F08943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BE0772-C4EA-4BB3-9C80-D6C61BD1283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89C46C-68B8-4DC4-94BB-A92C71959BF3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730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857826-3502-496E-B28F-1D30CF7BC44A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A02D0E-DAB0-470F-ACE0-16EE8DE4F069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71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0E1A69-9F15-4E0B-9F54-3AB9A40D7DC1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920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CBD562-27BE-4454-9794-36EE3A01C5AF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812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6A447A-C797-4C2B-82DB-FA97374A0513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832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C6D2AC-0131-4826-9F37-699BA5AAD857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718EAA-2D94-4C59-A547-E19702F5CAEE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AA7DE9-7017-40EB-AF51-B99F4EBF1636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91631C-A139-46E7-803C-377E29F67D6D}" type="slidenum">
              <a:rPr lang="it-IT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43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7067C0-DABF-4EFB-804E-862CA946115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D38C-F0EA-4A96-B1DF-842EA4BD9DFC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E6E40C-49D7-46D9-BE6C-E0489C09D5EE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B6B82A-08D2-4673-9B9D-7C8B713DDA5D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EE2BB-ED72-4EA9-BED2-DA5AE1D47EE0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5097A4-9842-4C3B-905E-1F737F0A0384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A87CF-15BD-4629-8940-FFE9207F0B65}" type="slidenum">
              <a:rPr lang="it-IT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3018C0-5270-4D9F-8BC4-7746242331D1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088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13FFBC-A2F7-44F9-80B7-6A7452CDE070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3748C-FF4A-44BA-B886-C87E70C5A2FC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129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DEBA0C-9C81-40BA-8B21-4EABC09024D2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325DCD-E9C7-4CA2-B18E-F68BD89BA0C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150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0EF01D-6F60-420C-ADD6-CD65EF4C36B8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170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F3B353-D8D3-4F20-BC35-B1BF86AF5B52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191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A2618C-A971-49B8-8095-3D689967E93E}" type="slidenum">
              <a:rPr lang="it-IT" altLang="it-IT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it-IT" altLang="it-IT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3768C9-0590-44FB-A135-00B43D4D711B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5A0252-B8CC-4B17-B078-47A48528DACC}" type="slidenum">
              <a:rPr lang="it-IT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29C70C-8E39-4982-A95A-1C261C352B07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47DC63-3399-4397-8EFA-5307FA51DC95}" type="slidenum">
              <a:rPr lang="it-IT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E0085-208B-4326-8AFC-65F6EEE71337}" type="slidenum">
              <a:rPr lang="it-IT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E3B9A-FEFB-4F6B-B915-4BAC7149B06F}" type="slidenum">
              <a:rPr lang="it-IT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91DE05-81A2-4977-B531-F379257ED2F8}" type="slidenum">
              <a:rPr lang="it-IT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43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15E11-5228-49BE-97F8-EE1DCE6130B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44649D-09A1-4445-BFC6-CA555395B89B}" type="slidenum">
              <a:rPr lang="it-IT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2D70D-5B33-477C-AF58-ECD1A5787968}" type="slidenum">
              <a:rPr lang="it-IT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0B2ED2-BBE2-4974-B6A1-D450184E9B55}" type="slidenum">
              <a:rPr lang="it-IT" smtClean="0"/>
              <a:pPr>
                <a:defRPr/>
              </a:pPr>
              <a:t>82</a:t>
            </a:fld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C5D48-3003-4494-A699-C55151E60C26}" type="slidenum">
              <a:rPr lang="it-IT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36537E-08A5-41AF-BFE6-95971EE89D9F}" type="slidenum">
              <a:rPr lang="it-IT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6E668-0D6A-4D02-9F8A-B323E644DC5B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RIVEDERE LAYOUT E INSERIRE DATI FORNITI DA ABATE.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F93171-B75F-4A58-A773-C68A9D3A2557}" type="slidenum">
              <a:rPr lang="it-IT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METTERE A GRAFICO DATI DELLA PAGINA PRECEDENTE.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E49509-C1FC-4857-9B0B-5A4EC058A53B}" type="slidenum">
              <a:rPr lang="it-IT" smtClean="0"/>
              <a:pPr>
                <a:defRPr/>
              </a:pPr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  <a:p>
            <a:pPr eaLnBrk="1" hangingPunct="1"/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81632-B1CA-4073-97F2-7527F4A4F50C}" type="slidenum">
              <a:rPr lang="it-IT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5704A-D8CD-4A55-B241-FBCA9D8CE284}" type="slidenum">
              <a:rPr lang="it-IT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8593C6-FB2E-4CC6-9DDB-8187242745B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43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9A8005-9F61-47DF-BC19-33954EC907B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2D1D-F260-4469-A047-8085A799E055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2BADA-926B-459E-B1A8-4F90F8CD72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8AD9F-290C-428E-A9FF-76F63FAAC125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E07B2-F3E2-4DF8-92E9-2F8757FA4B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83124-68C6-4F30-89EC-64E62A3AC5E3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80502-714D-4173-8453-3895D5A5A3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219989B-40A1-4CF8-A87D-D15A03B376FC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C08D814-1E32-465D-9633-F22DD0D16E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E521000-2579-4222-A417-2E9B3CAFD489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CE2A625-44D5-4EE1-84BB-9C58E1B49D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C425852-B02A-4E07-8B1C-107505BD58B1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0D380E-D32E-42EE-AF8F-E3F7678638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73FBDCA-25A5-4B53-9804-8AB03AF93867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A05D3-8751-436F-82D6-5B23F91DD1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1F0EE4E-E9A6-4F94-AD2E-D8E2A8236F9E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5BA6C4-D70C-4B7E-A489-E4C07690B9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1227E3A-B4C4-472A-A610-A1949CBDBA5C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76AEE82-5098-4966-B57C-CDD585F363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19DA-DEE1-4B69-B5FA-90E55F27DF40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9C02B-CD86-48A9-8CD4-7AA917FDB6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31FF5EA-60D3-4A6D-B9CD-37F246DA153C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93221A2-9915-45DF-9A63-64D05DE508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6AB2FC-AF4C-4F91-86D5-973159074553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26A44DB-D54B-4EDC-A148-096F544E68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69621A7-C3C3-40F6-BC86-02E351AAE2EB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555DB6-A8D2-4BB0-8F46-B2252C23C9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60CD6-C52D-412C-B003-7AA23323BBBA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E2FC8-C62B-4D09-AF71-9F534EF1B2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B6FCA-47FE-4B59-A340-C6F8F555B2D8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5644-E004-4AE7-B95E-DEB35D90D6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5F75-685F-4BA4-9C0C-375120143321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1FD18-7D5E-4C72-93AB-36863BF4AB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0593-DFEF-4E6B-A0FC-59FCFBEECF3E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CF0F-440C-4EE8-8FD5-5E3F264FBE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92279-BA08-4B2E-8F0B-CCA5F21C540A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87DB-6C81-4BE4-9F1C-EA1C56A35A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694A8-87CC-4D3E-9BB2-42573790FE9A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2EDCB-6D6E-4809-8FA5-B5734CC149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362FA-4218-48B5-B310-FEDAA3918A40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33991-45DA-4D11-97C0-1F20BBEE0E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59EC-CB82-423C-AB26-2A6255F3F432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6FB91-1BF5-4608-8D33-04769BFAD4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92D6C-EA5F-4C42-A260-AA34BBA06CB4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2DDF6-FBB7-43C3-979E-5A16E26426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A5432-E19D-4792-95F6-46492E36B199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20E9B-1926-4871-9CB6-6F8C677E8B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58A3-FB6A-41F9-9AE5-AB301919CE6B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903BC-6183-4F9B-AA2F-195DA20879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35EE6-1168-4C0B-A4F3-853C21422F69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739D-E08A-49EB-8642-3E7DFF1E2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C0BD-4663-41F3-96C8-F67693183C55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92176-54D7-467B-A1C6-E1363C2CAA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0EC6B-17EF-4FC2-8AF7-15ECB9CD58EB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60E7C-E751-4D36-A62F-E7C0D102EC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B9418-6146-4289-901B-3ED053FC0D21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8BC9-1AC5-4228-B06E-E1C2599274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41D5A-CA1F-45A3-B4F0-EAD1ADA1E917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70DF-11D3-4D56-88D2-4B035D6D5C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F1A2-E476-40E9-BEEB-481B69B87F24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8633-5E97-46D1-AD23-1E2A68633B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2E79A-9D6E-409D-BAFE-04C394599E52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A38EE-D83E-49C4-89D9-3E1BFA3D9F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6FE5E-607C-460B-BA63-0BD8FD3D46AA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70DB0-9FC0-4B47-8341-133D93992E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DCF2-1832-414E-A707-1BE19FD1C674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A49C0-2A43-48F2-9321-9E5B722EC6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2816C-3A78-42F4-8F7E-EA4FF107CA41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16C3E-C51A-41FF-94F7-776A9EBC7D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17692-567D-4BB6-AC2B-F89FCF622A19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32E84-5159-4082-92B0-F738037343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B3BAE-F44F-4BCE-BD9C-9E91FDA1BF87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F4752-0619-4D3E-B206-19A6A45BD0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83ADE-ECBF-4A37-A3E4-3991D5A5E1AB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6041-262E-4164-8A99-3AEDA3F9A1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34666-6CCF-4548-B539-591CF587F4CD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148F-2709-4950-B012-D6C6F18419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1424-5EDE-4C28-8AEA-714CA33CA368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98012-89FC-4669-9EA5-F548E4BEF2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62737-8DC9-43B6-88E9-CC11794F36F6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F299E-4403-4875-8C4B-83559874DE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E6F36-CB28-43FD-A860-EC9FF30E76C5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AF9BF-2D83-4435-ABBC-8489C4FC35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7EC9F-A72F-4D45-A1EA-E672BBEED49F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B765A-FB55-4075-8EB0-9339F0CD16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F23A-C7CE-42DF-93E3-0835B5A32738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92F17-D510-4B83-9A6A-CDB2436D7E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B97E9-6DFA-4BEB-89C3-A3CE4C593D3A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6ED83-63B7-4617-A4B7-4374A9F229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46706-F7BF-4DA0-B88C-58C54769FE5E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4BDAF-C5DF-4E14-B176-F19823E4F1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40B1-0FC0-4E69-90E4-09966196B876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3F2AD-23AB-4028-A4AA-F32C90195D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91DE-343E-40CC-823E-1367CBDD74C9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1149-A29E-48E1-B904-8E33822289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814D9-C5D9-40C1-A129-9D6515417188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CC07-9CD8-4E21-B842-1B8B27096E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471C-A827-4E45-878D-ED46891257E7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1B3A-1394-4D66-9713-AFF752440F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2BAE1-1970-4185-94FC-B50190927DF1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8892E-C950-4FCA-9E71-99A8C49BF0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571E-87D9-4014-B998-D9C56AD03E4A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A3BCE-134E-4163-9C87-46F7E1CF3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8EFD-520E-4FF7-A76B-806032751940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9A511-3D55-403F-8084-0CE217314D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A54E8-6FC8-4320-B188-AC4FE2628359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130F-0622-42F2-BC52-0E0C4777A1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329B-A95A-4B7C-921D-993DA9F91EBF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96C8C-E678-4F65-8075-1EE4D234D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439CF-F51A-4CB1-9A3B-3AA1AFEC1E52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C5BDB-A2E4-442E-B5C2-F06C47E631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1A277-A785-408A-8B1C-E4FFA1F9A367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48FF1-ECA2-4322-96A0-A0059F78F9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17FEA-7BBB-46FA-B95C-E49E71470F4C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4E13C-FC91-4253-9C72-E1995D8F45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7E15-A542-4EC5-A029-22BD395683C0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FA49-A7F2-40B0-9C5A-ABA7D436AE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4F0E-4DCB-4584-A0A6-A63A74A4D7F8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53634-6C5E-47AD-9028-A8AB42B80F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69EA-1949-4059-ADEA-609860278850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C8EF3-CCDC-49FA-B742-98CCD4F68B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89336-D2D5-4E7B-B527-5D9CD5E620F6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1268-A7CD-4EEB-81B6-EB51183002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26E56-C061-4A7F-9ECB-505A609B4ACB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E9C28-6E21-412D-B779-BECFF68BD9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9C3C2-D914-4445-BB97-B0D5928CDF87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2B9A0-1778-4E79-A810-9ACA887BFB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BB577-06DB-4907-BC6E-5B7D52335F60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32978-454A-4304-9273-F631CD9A8F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B506-AEFB-41CD-B68D-BE609F76DCDC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CA806-0048-4678-98F8-F98F2BE1B0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09457-BDC2-453C-8488-4C420E3416A4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C5B6-D69D-4E44-B7E7-0A717AD4EA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C8C53-1ECC-43BE-97A7-5C04F3250B76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2D08-55DC-4C12-A0C1-8E1052FD2E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CCB792-C465-475E-9C9E-72ECB9C307A3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ADD247-7A55-46B1-BF2F-3171874913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1" r:id="rId2"/>
    <p:sldLayoutId id="2147483760" r:id="rId3"/>
    <p:sldLayoutId id="2147483759" r:id="rId4"/>
    <p:sldLayoutId id="2147483758" r:id="rId5"/>
    <p:sldLayoutId id="2147483757" r:id="rId6"/>
    <p:sldLayoutId id="2147483756" r:id="rId7"/>
    <p:sldLayoutId id="2147483755" r:id="rId8"/>
    <p:sldLayoutId id="2147483754" r:id="rId9"/>
    <p:sldLayoutId id="2147483753" r:id="rId10"/>
    <p:sldLayoutId id="214748375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FFC6E7-1999-4D90-95BF-8B6BD4C1101D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AA4C96-6973-4995-9F6C-F43E44F7CF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7016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560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D86A1E-3D90-445A-BEE6-8C2214FE0359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E94BCF-885B-40AD-BE84-DC24BC43F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2" r:id="rId2"/>
    <p:sldLayoutId id="2147483771" r:id="rId3"/>
    <p:sldLayoutId id="2147483770" r:id="rId4"/>
    <p:sldLayoutId id="2147483769" r:id="rId5"/>
    <p:sldLayoutId id="2147483768" r:id="rId6"/>
    <p:sldLayoutId id="2147483767" r:id="rId7"/>
    <p:sldLayoutId id="2147483766" r:id="rId8"/>
    <p:sldLayoutId id="2147483765" r:id="rId9"/>
    <p:sldLayoutId id="2147483764" r:id="rId10"/>
    <p:sldLayoutId id="214748376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BD14008A-DF8D-4FD1-8D7A-099663C662AD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69C9E4A-D0E6-40D5-83D7-18A820196F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782" r:id="rId3"/>
    <p:sldLayoutId id="2147483781" r:id="rId4"/>
    <p:sldLayoutId id="2147483780" r:id="rId5"/>
    <p:sldLayoutId id="2147483779" r:id="rId6"/>
    <p:sldLayoutId id="2147483778" r:id="rId7"/>
    <p:sldLayoutId id="2147483777" r:id="rId8"/>
    <p:sldLayoutId id="2147483776" r:id="rId9"/>
    <p:sldLayoutId id="2147483775" r:id="rId10"/>
    <p:sldLayoutId id="214748377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F6363F93-67F8-464F-8EBD-E3B6784AE5B3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11DEF4D-9D04-49E8-922A-214C4F66E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791" r:id="rId3"/>
    <p:sldLayoutId id="2147483790" r:id="rId4"/>
    <p:sldLayoutId id="2147483789" r:id="rId5"/>
    <p:sldLayoutId id="2147483788" r:id="rId6"/>
    <p:sldLayoutId id="2147483787" r:id="rId7"/>
    <p:sldLayoutId id="2147483786" r:id="rId8"/>
    <p:sldLayoutId id="2147483785" r:id="rId9"/>
    <p:sldLayoutId id="2147483784" r:id="rId10"/>
    <p:sldLayoutId id="21474837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64EB203-B899-4A12-8C8C-168B298F612E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E2D5664B-631B-4470-AD0A-CE7CA3BDC7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00" r:id="rId3"/>
    <p:sldLayoutId id="2147483799" r:id="rId4"/>
    <p:sldLayoutId id="2147483798" r:id="rId5"/>
    <p:sldLayoutId id="2147483797" r:id="rId6"/>
    <p:sldLayoutId id="2147483796" r:id="rId7"/>
    <p:sldLayoutId id="2147483795" r:id="rId8"/>
    <p:sldLayoutId id="2147483794" r:id="rId9"/>
    <p:sldLayoutId id="2147483793" r:id="rId10"/>
    <p:sldLayoutId id="214748379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49CF66D-B848-4729-8BDA-7288373F4FB6}" type="datetimeFigureOut">
              <a:rPr lang="it-IT"/>
              <a:pPr>
                <a:defRPr/>
              </a:pPr>
              <a:t>27/07/2020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402A100-5EC5-46B1-9D4E-971E346DED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09" r:id="rId3"/>
    <p:sldLayoutId id="2147483808" r:id="rId4"/>
    <p:sldLayoutId id="2147483807" r:id="rId5"/>
    <p:sldLayoutId id="2147483806" r:id="rId6"/>
    <p:sldLayoutId id="2147483805" r:id="rId7"/>
    <p:sldLayoutId id="2147483804" r:id="rId8"/>
    <p:sldLayoutId id="2147483803" r:id="rId9"/>
    <p:sldLayoutId id="2147483802" r:id="rId10"/>
    <p:sldLayoutId id="214748380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image" Target="../media/image5.pn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cid:part1.05060402.00090802@bodoniparavia.i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3.png"/><Relationship Id="rId18" Type="http://schemas.openxmlformats.org/officeDocument/2006/relationships/image" Target="../media/image24.jpeg"/><Relationship Id="rId3" Type="http://schemas.openxmlformats.org/officeDocument/2006/relationships/notesSlide" Target="../notesSlides/notesSlide34.xml"/><Relationship Id="rId21" Type="http://schemas.openxmlformats.org/officeDocument/2006/relationships/image" Target="../media/image14.jpeg"/><Relationship Id="rId7" Type="http://schemas.openxmlformats.org/officeDocument/2006/relationships/image" Target="../media/image29.jpeg"/><Relationship Id="rId12" Type="http://schemas.openxmlformats.org/officeDocument/2006/relationships/image" Target="../media/image32.jpeg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2.png"/><Relationship Id="rId20" Type="http://schemas.openxmlformats.org/officeDocument/2006/relationships/image" Target="../media/image18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image" Target="../media/image31.png"/><Relationship Id="rId5" Type="http://schemas.openxmlformats.org/officeDocument/2006/relationships/image" Target="../media/image28.jpeg"/><Relationship Id="rId15" Type="http://schemas.openxmlformats.org/officeDocument/2006/relationships/oleObject" Target="../embeddings/oleObject2.bin"/><Relationship Id="rId10" Type="http://schemas.openxmlformats.org/officeDocument/2006/relationships/image" Target="cid:part1.05060402.00090802@bodoniparavia.it" TargetMode="External"/><Relationship Id="rId19" Type="http://schemas.openxmlformats.org/officeDocument/2006/relationships/image" Target="../media/image34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Relationship Id="rId1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3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0825" y="1916113"/>
            <a:ext cx="8642350" cy="3097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5600"/>
              </a:lnSpc>
              <a:spcAft>
                <a:spcPts val="0"/>
              </a:spcAft>
              <a:defRPr/>
            </a:pPr>
            <a:r>
              <a:rPr lang="it-IT" sz="5300" dirty="0" smtClean="0">
                <a:solidFill>
                  <a:srgbClr val="CC0000"/>
                </a:solidFill>
              </a:rPr>
              <a:t>S</a:t>
            </a:r>
            <a:r>
              <a:rPr lang="it-IT" dirty="0" smtClean="0">
                <a:solidFill>
                  <a:srgbClr val="CC0000"/>
                </a:solidFill>
              </a:rPr>
              <a:t>TRATEGIE PER L’</a:t>
            </a:r>
            <a:r>
              <a:rPr lang="it-IT" sz="5300" dirty="0" smtClean="0">
                <a:solidFill>
                  <a:srgbClr val="CC0000"/>
                </a:solidFill>
              </a:rPr>
              <a:t>E</a:t>
            </a:r>
            <a:r>
              <a:rPr lang="it-IT" dirty="0" smtClean="0">
                <a:solidFill>
                  <a:srgbClr val="CC0000"/>
                </a:solidFill>
              </a:rPr>
              <a:t>DUCATION DELL’</a:t>
            </a:r>
            <a:r>
              <a:rPr lang="it-IT" sz="5300" dirty="0" smtClean="0">
                <a:solidFill>
                  <a:srgbClr val="CC0000"/>
                </a:solidFill>
              </a:rPr>
              <a:t>U</a:t>
            </a:r>
            <a:r>
              <a:rPr lang="it-IT" dirty="0" smtClean="0">
                <a:solidFill>
                  <a:srgbClr val="CC0000"/>
                </a:solidFill>
              </a:rPr>
              <a:t>NIONE </a:t>
            </a:r>
            <a:r>
              <a:rPr lang="it-IT" sz="5300" dirty="0" smtClean="0">
                <a:solidFill>
                  <a:srgbClr val="CC0000"/>
                </a:solidFill>
              </a:rPr>
              <a:t>I</a:t>
            </a:r>
            <a:r>
              <a:rPr lang="it-IT" dirty="0" smtClean="0">
                <a:solidFill>
                  <a:srgbClr val="CC0000"/>
                </a:solidFill>
              </a:rPr>
              <a:t>NDUSTRIALE DI </a:t>
            </a:r>
            <a:r>
              <a:rPr lang="it-IT" sz="5300" dirty="0" smtClean="0">
                <a:solidFill>
                  <a:srgbClr val="CC0000"/>
                </a:solidFill>
              </a:rPr>
              <a:t>T</a:t>
            </a:r>
            <a:r>
              <a:rPr lang="it-IT" dirty="0" smtClean="0">
                <a:solidFill>
                  <a:srgbClr val="CC0000"/>
                </a:solidFill>
              </a:rPr>
              <a:t>ORINO PER LA DIFFUSIONE DELLA CULTURA DELL’INNOVAZIONE GESTIONALE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388" y="5229225"/>
            <a:ext cx="8713787" cy="162877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</a:t>
            </a:r>
            <a:r>
              <a:rPr lang="it-IT" sz="2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IORGIO </a:t>
            </a:r>
            <a:r>
              <a:rPr lang="it-IT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</a:t>
            </a:r>
            <a:r>
              <a:rPr lang="it-IT" sz="2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OSSIO</a:t>
            </a:r>
            <a:endParaRPr lang="it-IT"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RESIDENTE 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SSOCAM 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CUOLA 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AMERANA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solidFill>
                  <a:prstClr val="black"/>
                </a:solidFill>
              </a:rPr>
              <a:t>C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OMPONENTE 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OMITATO 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ECNICO 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DUCATION 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it-I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ONFINDUSTRIA</a:t>
            </a:r>
          </a:p>
        </p:txBody>
      </p:sp>
      <p:pic>
        <p:nvPicPr>
          <p:cNvPr id="88067" name="Picture 6" descr="C:\Giorgio Possio\Documenti Possio\UI\EDUCATION\WS LEAN EDUCATION\Uff. S&amp;U\LOGHI\logo U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74625"/>
            <a:ext cx="54006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  <a:endParaRPr lang="it-IT" altLang="it-IT" sz="3200" b="1" i="1">
              <a:ea typeface="Times New Roman" pitchFamily="18" charset="0"/>
              <a:cs typeface="Verdana" pitchFamily="34" charset="0"/>
            </a:endParaRPr>
          </a:p>
        </p:txBody>
      </p:sp>
      <p:pic>
        <p:nvPicPr>
          <p:cNvPr id="258050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08546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C:\Giorgio Possio\Documenti Possio\UI\EDUCATION\WS LEAN EDUCATION\Uff. S&amp;U\LOGHI\logo U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276475"/>
            <a:ext cx="79025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giorgio.possio\Downloads\logo ner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492375"/>
            <a:ext cx="81375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10595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C:\Users\giorgio.possio\Downloads\Logo AMMA nuov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2588" y="2420938"/>
            <a:ext cx="5799137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12643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giorgio.possio\Downloads\logo MIUR_pubblicazioni_ridot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67000"/>
            <a:ext cx="8569325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14691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Users\giorgio.possio\Downloads\Logo Politecnico bello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916113"/>
            <a:ext cx="41751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16739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C:\Users\giorgio.possio\Downloads\logo nuovo università con scritta corta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492375"/>
            <a:ext cx="83708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18787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20834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C:\Giorgio Possio\Documenti Possio\UI\EDUCATION\WS LEAN EDUCATION\Uff. S&amp;U\LOGHI\logo ASSOCAM Camera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781300"/>
            <a:ext cx="82804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9" descr="C:\Users\giorgio.possio\Downloads\Logo ITIS Pininfarina_nuov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116263"/>
            <a:ext cx="885666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2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22883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C:\Users\giorgio.possio\Downloads\logo ner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628775"/>
            <a:ext cx="27114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3" descr="C:\Users\giorgio.possio\Downloads\logo MIUR_pubblicazioni_ridott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2924175"/>
            <a:ext cx="352742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4" descr="C:\Users\giorgio.possio\Downloads\Logo Politecnico bello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3716338"/>
            <a:ext cx="14398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5" descr="C:\Users\giorgio.possio\Downloads\logo nuovo università con scritta corta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4076700"/>
            <a:ext cx="31750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6" descr="C:\Users\giorgio.possio\Downloads\Logo AMMA nuovo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2133600"/>
            <a:ext cx="1441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9" descr="C:\Users\giorgio.possio\Downloads\Logo ITIS Pininfarina_nuov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6013" y="5445125"/>
            <a:ext cx="33845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5" name="Rettangolo 11"/>
          <p:cNvSpPr>
            <a:spLocks noChangeArrowheads="1"/>
          </p:cNvSpPr>
          <p:nvPr/>
        </p:nvSpPr>
        <p:spPr bwMode="auto">
          <a:xfrm>
            <a:off x="250825" y="444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 Interistituzionale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</a:t>
            </a:r>
            <a:r>
              <a:rPr lang="it-IT" altLang="it-IT" sz="3200" b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Education Network</a:t>
            </a:r>
            <a:r>
              <a:rPr lang="it-IT" altLang="it-IT" sz="32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“</a:t>
            </a:r>
          </a:p>
        </p:txBody>
      </p:sp>
      <p:pic>
        <p:nvPicPr>
          <p:cNvPr id="124936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61063" y="180975"/>
            <a:ext cx="21971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Picture 12" descr="C:\Giorgio Possio\Documenti Possio\UI\EDUCATION\WS LEAN EDUCATION\Uff. S&amp;U\LOGHI\logo UI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213" y="2060575"/>
            <a:ext cx="2168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Picture 13" descr="C:\Giorgio Possio\Documenti Possio\UI\EDUCATION\WS LEAN EDUCATION\Uff. S&amp;U\LOGHI\logo ASSOCAM Cameran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24525" y="5589588"/>
            <a:ext cx="2709863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0825" y="1916113"/>
            <a:ext cx="8642350" cy="3097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5600"/>
              </a:lnSpc>
              <a:spcAft>
                <a:spcPts val="0"/>
              </a:spcAft>
              <a:defRPr/>
            </a:pPr>
            <a:r>
              <a:rPr lang="it-IT" sz="5300" dirty="0" smtClean="0">
                <a:solidFill>
                  <a:prstClr val="black"/>
                </a:solidFill>
              </a:rPr>
              <a:t>S</a:t>
            </a:r>
            <a:r>
              <a:rPr lang="it-IT" dirty="0" smtClean="0">
                <a:solidFill>
                  <a:prstClr val="black"/>
                </a:solidFill>
              </a:rPr>
              <a:t>TRATEGIE PER L’</a:t>
            </a:r>
            <a:r>
              <a:rPr lang="it-IT" sz="5300" dirty="0" smtClean="0">
                <a:solidFill>
                  <a:prstClr val="black"/>
                </a:solidFill>
              </a:rPr>
              <a:t>E</a:t>
            </a:r>
            <a:r>
              <a:rPr lang="it-IT" dirty="0" smtClean="0">
                <a:solidFill>
                  <a:prstClr val="black"/>
                </a:solidFill>
              </a:rPr>
              <a:t>DUCATION DELL’</a:t>
            </a:r>
            <a:r>
              <a:rPr lang="it-IT" sz="5300" dirty="0" smtClean="0">
                <a:solidFill>
                  <a:prstClr val="black"/>
                </a:solidFill>
              </a:rPr>
              <a:t>U</a:t>
            </a:r>
            <a:r>
              <a:rPr lang="it-IT" dirty="0" smtClean="0">
                <a:solidFill>
                  <a:prstClr val="black"/>
                </a:solidFill>
              </a:rPr>
              <a:t>NIONE </a:t>
            </a:r>
            <a:r>
              <a:rPr lang="it-IT" sz="5300" dirty="0" smtClean="0">
                <a:solidFill>
                  <a:prstClr val="black"/>
                </a:solidFill>
              </a:rPr>
              <a:t>I</a:t>
            </a:r>
            <a:r>
              <a:rPr lang="it-IT" dirty="0" smtClean="0">
                <a:solidFill>
                  <a:prstClr val="black"/>
                </a:solidFill>
              </a:rPr>
              <a:t>NDUSTRIALE DI </a:t>
            </a:r>
            <a:r>
              <a:rPr lang="it-IT" sz="5300" dirty="0" smtClean="0">
                <a:solidFill>
                  <a:prstClr val="black"/>
                </a:solidFill>
              </a:rPr>
              <a:t>T</a:t>
            </a:r>
            <a:r>
              <a:rPr lang="it-IT" dirty="0" smtClean="0">
                <a:solidFill>
                  <a:prstClr val="black"/>
                </a:solidFill>
              </a:rPr>
              <a:t>ORINO PER LA DIFFUSIONE DELLA CULTURA DELL’</a:t>
            </a:r>
            <a:r>
              <a:rPr lang="it-IT" dirty="0" smtClean="0">
                <a:solidFill>
                  <a:srgbClr val="CC0000"/>
                </a:solidFill>
              </a:rPr>
              <a:t>INNOVAZIONE GESTIONALE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5" name="Picture 7" descr="C:\Giorgio Possio\Documenti Possio\UI\EDUCATION\WS LEAN EDUCATION\Uff. S&amp;U\LOGHI\Logo IIS Avogad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9213" y="1387475"/>
            <a:ext cx="385445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id:part1.05060402.00090802@bodoniparavia.it"/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95288" y="1844675"/>
            <a:ext cx="83534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6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29027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Giorgio Possio\Documenti Possio\UI\EDUCATION\WS LEAN EDUCATION\Uff. S&amp;U\LOGHI\Logo IIS Ferrari di Su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8050" y="1773238"/>
            <a:ext cx="4697413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31075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Giorgio Possio\Documenti Possio\UI\EDUCATION\WS LEAN EDUCATION\Uff. S&amp;U\LOGHI\Logo IIS Galilei Ferra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2079625"/>
            <a:ext cx="8802688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33123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nuovo logo I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88566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0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35171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 descr="Descrizione: Magar8-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1975" y="1700213"/>
            <a:ext cx="518795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8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37219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 Majorana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1304925"/>
            <a:ext cx="5138738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6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39267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Giorgio Possio\Documenti Possio\UI\EDUCATION\WS LEAN EDUCATION\Uff. S&amp;U\LOGHI\Logo Maria Ausiliatric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9888" y="1887538"/>
            <a:ext cx="5811837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4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41315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169863" y="2571750"/>
          <a:ext cx="8939212" cy="229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Immagine bitmap" r:id="rId4" imgW="3095238" imgH="628571" progId="PBrush">
                  <p:embed/>
                </p:oleObj>
              </mc:Choice>
              <mc:Fallback>
                <p:oleObj name="Immagine bitmap" r:id="rId4" imgW="3095238" imgH="628571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2571750"/>
                        <a:ext cx="8939212" cy="229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45061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giorgio.possio\Downloads\Logo ITIS Pininfarina_nuov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551113"/>
            <a:ext cx="87884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46435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olo 1"/>
          <p:cNvSpPr>
            <a:spLocks noGrp="1"/>
          </p:cNvSpPr>
          <p:nvPr>
            <p:ph type="ctrTitle"/>
          </p:nvPr>
        </p:nvSpPr>
        <p:spPr>
          <a:xfrm>
            <a:off x="250825" y="1268413"/>
            <a:ext cx="8642350" cy="1439862"/>
          </a:xfrm>
        </p:spPr>
        <p:txBody>
          <a:bodyPr/>
          <a:lstStyle/>
          <a:p>
            <a:pPr eaLnBrk="1" hangingPunct="1"/>
            <a:r>
              <a:rPr lang="it-IT" altLang="it-IT" sz="6600" i="1" smtClean="0"/>
              <a:t>Perché</a:t>
            </a:r>
            <a:r>
              <a:rPr lang="it-IT" altLang="it-IT" smtClean="0"/>
              <a:t> </a:t>
            </a:r>
          </a:p>
        </p:txBody>
      </p:sp>
      <p:sp>
        <p:nvSpPr>
          <p:cNvPr id="34819" name="Titolo 1"/>
          <p:cNvSpPr txBox="1">
            <a:spLocks/>
          </p:cNvSpPr>
          <p:nvPr/>
        </p:nvSpPr>
        <p:spPr bwMode="auto">
          <a:xfrm>
            <a:off x="250825" y="2636838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4800" b="1">
                <a:solidFill>
                  <a:srgbClr val="CC0000"/>
                </a:solidFill>
              </a:rPr>
              <a:t>INNOVAZIONE GESTIONALE </a:t>
            </a:r>
          </a:p>
        </p:txBody>
      </p:sp>
      <p:sp>
        <p:nvSpPr>
          <p:cNvPr id="92163" name="Titolo 1"/>
          <p:cNvSpPr txBox="1">
            <a:spLocks/>
          </p:cNvSpPr>
          <p:nvPr/>
        </p:nvSpPr>
        <p:spPr bwMode="auto">
          <a:xfrm>
            <a:off x="250825" y="4005263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6600" i="1">
                <a:solidFill>
                  <a:srgbClr val="000000"/>
                </a:solidFill>
              </a:rPr>
              <a:t>?</a:t>
            </a:r>
            <a:endParaRPr lang="it-IT" altLang="it-IT" sz="6600" i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Giorgio Possio\Documenti Possio\UI\EDUCATION\WS LEAN EDUCATION\Uff. S&amp;U\LOGHI\Logo IPIA Pl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2060575"/>
            <a:ext cx="7620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2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48483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627313" y="1557338"/>
            <a:ext cx="3889375" cy="4752975"/>
            <a:chOff x="2627784" y="1556792"/>
            <a:chExt cx="3888432" cy="4753572"/>
          </a:xfrm>
        </p:grpSpPr>
        <p:pic>
          <p:nvPicPr>
            <p:cNvPr id="150532" name="Picture 2" descr="C:\Users\anna.possio\Desktop\Logo IIS Porro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27784" y="1556792"/>
              <a:ext cx="3888432" cy="4086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3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98006" y="5643614"/>
              <a:ext cx="2947988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0531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205038"/>
            <a:ext cx="8929688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8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52579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7" name="Immagine 15" descr="C:\Users\uniscuola\AppData\Local\Microsoft\Windows\Temporary Internet Files\Content.Word\logozerboni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430338"/>
            <a:ext cx="5688013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7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4" name="Picture 9" descr="C:\Users\giorgio.possio\Downloads\Logo ITIS Pininfarina_nuov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1412875"/>
            <a:ext cx="45593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5" name="Picture 5" descr="C:\Giorgio Possio\Documenti Possio\UI\EDUCATION\WS LEAN EDUCATION\Uff. S&amp;U\LOGHI\Logo IPIA Pla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4292600"/>
            <a:ext cx="142398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6" descr="C:\Giorgio Possio\Documenti Possio\UI\EDUCATION\WS LEAN EDUCATION\Uff. S&amp;U\LOGHI\Logo Maria Ausiliatric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1557338"/>
            <a:ext cx="143986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7" name="Picture 7" descr="C:\Giorgio Possio\Documenti Possio\UI\EDUCATION\WS LEAN EDUCATION\Uff. S&amp;U\LOGHI\Logo IIS Avogadr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8888" y="2781300"/>
            <a:ext cx="1041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8" name="Picture 9" descr="C:\Giorgio Possio\Documenti Possio\UI\EDUCATION\WS LEAN EDUCATION\Uff. S&amp;U\LOGHI\Logo IIS Galilei Ferrari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3213" y="2636838"/>
            <a:ext cx="259238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9" name="Immagine 10" descr="cid:part1.05060402.00090802@bodoniparavia.it"/>
          <p:cNvPicPr>
            <a:picLocks noChangeAspect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2284413" y="5381625"/>
            <a:ext cx="20875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0" name="Picture 10" descr="Logo Majorana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32363" y="5157788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1" name="Picture 8" descr="C:\Giorgio Possio\Documenti Possio\UI\EDUCATION\WS LEAN EDUCATION\Uff. S&amp;U\LOGHI\Logo IIS Ferrari di Susa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3850" y="5419725"/>
            <a:ext cx="13223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2" name="Immagine 2" descr="Descrizione: Magar8-15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80288" y="3716338"/>
            <a:ext cx="12271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3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40200" y="4149725"/>
            <a:ext cx="27368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13" name="Object 13"/>
          <p:cNvGraphicFramePr>
            <a:graphicFrameLocks noChangeAspect="1"/>
          </p:cNvGraphicFramePr>
          <p:nvPr/>
        </p:nvGraphicFramePr>
        <p:xfrm>
          <a:off x="5795963" y="2349500"/>
          <a:ext cx="31924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Immagine bitmap" r:id="rId15" imgW="3095238" imgH="628571" progId="PBrush">
                  <p:embed/>
                </p:oleObj>
              </mc:Choice>
              <mc:Fallback>
                <p:oleObj name="Immagine bitmap" r:id="rId15" imgW="3095238" imgH="628571" progId="PBrush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349500"/>
                        <a:ext cx="3192462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4" name="Immagine 15" descr="C:\Users\uniscuola\AppData\Local\Microsoft\Windows\Temporary Internet Files\Content.Word\logozerboni.ep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9388" y="4221163"/>
            <a:ext cx="11874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5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grpSp>
        <p:nvGrpSpPr>
          <p:cNvPr id="51226" name="Gruppo 18"/>
          <p:cNvGrpSpPr>
            <a:grpSpLocks/>
          </p:cNvGrpSpPr>
          <p:nvPr/>
        </p:nvGrpSpPr>
        <p:grpSpPr bwMode="auto">
          <a:xfrm>
            <a:off x="6259513" y="3141663"/>
            <a:ext cx="1001712" cy="1214437"/>
            <a:chOff x="2627784" y="1556792"/>
            <a:chExt cx="3888432" cy="4753572"/>
          </a:xfrm>
        </p:grpSpPr>
        <p:pic>
          <p:nvPicPr>
            <p:cNvPr id="51229" name="Picture 2" descr="C:\Users\anna.possio\Desktop\Logo IIS Porro.jpg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627784" y="1556792"/>
              <a:ext cx="3888432" cy="4086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0" name="Picture 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098006" y="5643614"/>
              <a:ext cx="2947988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27" name="Immagine 12" descr="nuovo logo ITES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759575" y="5334000"/>
            <a:ext cx="198437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8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323850" y="2224088"/>
            <a:ext cx="8640763" cy="120491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it-IT" altLang="it-IT" b="1" smtClean="0">
                <a:solidFill>
                  <a:srgbClr val="CC0000"/>
                </a:solidFill>
                <a:latin typeface="Calibri" pitchFamily="34" charset="0"/>
              </a:rPr>
              <a:t>14 Istituti di Istruzione Superiore Secondaria di II grado </a:t>
            </a:r>
            <a:r>
              <a:rPr lang="it-IT" altLang="it-IT" sz="2400" b="1" smtClean="0">
                <a:latin typeface="Calibri" pitchFamily="34" charset="0"/>
              </a:rPr>
              <a:t>(Torino e Provincia)</a:t>
            </a:r>
          </a:p>
          <a:p>
            <a:pPr marL="0" indent="0" eaLnBrk="1" hangingPunct="1">
              <a:buFont typeface="Arial" charset="0"/>
              <a:buNone/>
            </a:pPr>
            <a:endParaRPr lang="it-IT" altLang="it-IT" sz="2000" smtClean="0">
              <a:latin typeface="Calibri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7950" y="3879850"/>
            <a:ext cx="9144000" cy="28500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lvl="2" indent="-2286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3200" b="1" dirty="0">
                <a:cs typeface="+mn-cs"/>
              </a:rPr>
              <a:t>11	 Istituti Tecnici/Professionali Industriali e del Territorio</a:t>
            </a:r>
            <a:r>
              <a:rPr lang="it-IT" sz="3200" b="1" dirty="0"/>
              <a:t>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3200" b="1" dirty="0"/>
              <a:t>  2   	 Istituti  Tecnici Economici</a:t>
            </a:r>
            <a:endParaRPr lang="it-IT" sz="3200" b="1" u="sng" dirty="0"/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3200" b="1" dirty="0"/>
              <a:t>  1 	 Liceo</a:t>
            </a:r>
            <a:endParaRPr lang="it-IT" sz="3200" b="1" strike="sngStrike" dirty="0"/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  <a:defRPr/>
            </a:pPr>
            <a:endParaRPr lang="it-IT" sz="3200" b="1" dirty="0">
              <a:cs typeface="+mn-cs"/>
            </a:endParaRPr>
          </a:p>
        </p:txBody>
      </p:sp>
      <p:sp>
        <p:nvSpPr>
          <p:cNvPr id="159747" name="Rettangolo 9"/>
          <p:cNvSpPr>
            <a:spLocks noChangeArrowheads="1"/>
          </p:cNvSpPr>
          <p:nvPr/>
        </p:nvSpPr>
        <p:spPr bwMode="auto">
          <a:xfrm>
            <a:off x="-382588" y="44450"/>
            <a:ext cx="7762876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i="1">
                <a:ea typeface="Times New Roman" pitchFamily="18" charset="0"/>
                <a:cs typeface="Verdana" pitchFamily="34" charset="0"/>
              </a:rPr>
              <a:t>“Lean Education Network Scuole Torino“</a:t>
            </a:r>
            <a:r>
              <a:rPr lang="it-IT" altLang="it-IT" sz="2400" b="1" i="1"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pic>
        <p:nvPicPr>
          <p:cNvPr id="159748" name="Picture 5" descr="C:\Users\anna.possio\Dropbox\LEANnovator\CONTATTI\UNIONE INDUSTRIALE TORINO\Lean Education Network\LEN logo\LEN Scuole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131763"/>
            <a:ext cx="21955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2641600"/>
            <a:ext cx="7535863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ttangolo 2"/>
          <p:cNvSpPr>
            <a:spLocks noChangeArrowheads="1"/>
          </p:cNvSpPr>
          <p:nvPr/>
        </p:nvSpPr>
        <p:spPr bwMode="auto">
          <a:xfrm>
            <a:off x="0" y="476250"/>
            <a:ext cx="4283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</a:t>
            </a:r>
          </a:p>
          <a:p>
            <a:pPr algn="ctr"/>
            <a:r>
              <a:rPr lang="it-IT" altLang="it-IT" sz="40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Interistituzionale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161795" name="Rettangolo 2"/>
          <p:cNvSpPr>
            <a:spLocks noChangeArrowheads="1"/>
          </p:cNvSpPr>
          <p:nvPr/>
        </p:nvSpPr>
        <p:spPr bwMode="auto">
          <a:xfrm>
            <a:off x="4283075" y="476250"/>
            <a:ext cx="4826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  <a:r>
              <a:rPr lang="it-IT" altLang="it-IT" b="1" i="1">
                <a:ea typeface="Times New Roman" pitchFamily="18" charset="0"/>
                <a:cs typeface="Verdana" pitchFamily="34" charset="0"/>
              </a:rPr>
              <a:t>  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2"/>
          <p:cNvSpPr>
            <a:spLocks noChangeArrowheads="1"/>
          </p:cNvSpPr>
          <p:nvPr/>
        </p:nvSpPr>
        <p:spPr bwMode="auto">
          <a:xfrm>
            <a:off x="0" y="188913"/>
            <a:ext cx="914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4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“Lean Education Network</a:t>
            </a:r>
            <a:r>
              <a:rPr lang="it-IT" altLang="it-IT" sz="36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46083" name="Rettangolo 3"/>
          <p:cNvSpPr>
            <a:spLocks noChangeArrowheads="1"/>
          </p:cNvSpPr>
          <p:nvPr/>
        </p:nvSpPr>
        <p:spPr bwMode="auto">
          <a:xfrm>
            <a:off x="-36513" y="1268413"/>
            <a:ext cx="9144001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4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per la diffusione e lo sviluppo della</a:t>
            </a:r>
          </a:p>
          <a:p>
            <a:pPr algn="ctr"/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Lean Organization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46085" name="Rettangolo 6"/>
          <p:cNvSpPr>
            <a:spLocks noChangeArrowheads="1"/>
          </p:cNvSpPr>
          <p:nvPr/>
        </p:nvSpPr>
        <p:spPr bwMode="auto">
          <a:xfrm>
            <a:off x="-36513" y="2881313"/>
            <a:ext cx="9144001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nella </a:t>
            </a:r>
            <a:r>
              <a:rPr lang="it-IT" altLang="it-IT" sz="3500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Formazione Professionale</a:t>
            </a:r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, 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46086" name="Rettangolo 7"/>
          <p:cNvSpPr>
            <a:spLocks noChangeArrowheads="1"/>
          </p:cNvSpPr>
          <p:nvPr/>
        </p:nvSpPr>
        <p:spPr bwMode="auto">
          <a:xfrm>
            <a:off x="55563" y="3960813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nell’</a:t>
            </a:r>
            <a:r>
              <a:rPr lang="it-IT" altLang="it-IT" sz="3500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Istruzione Secondaria di Secondo Grado</a:t>
            </a:r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,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46087" name="Rettangolo 8"/>
          <p:cNvSpPr>
            <a:spLocks noChangeArrowheads="1"/>
          </p:cNvSpPr>
          <p:nvPr/>
        </p:nvSpPr>
        <p:spPr bwMode="auto">
          <a:xfrm>
            <a:off x="1331913" y="4935538"/>
            <a:ext cx="64801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nell’</a:t>
            </a:r>
            <a:r>
              <a:rPr lang="it-IT" altLang="it-IT" sz="3500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Istruzione Universitaria </a:t>
            </a:r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e nell’</a:t>
            </a:r>
            <a:r>
              <a:rPr lang="it-IT" altLang="it-IT" sz="3500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Alta Formazione</a:t>
            </a:r>
            <a:r>
              <a:rPr lang="it-IT" altLang="it-IT" sz="35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”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/>
      <p:bldP spid="46085" grpId="0"/>
      <p:bldP spid="46086" grpId="0"/>
      <p:bldP spid="460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olo 1"/>
          <p:cNvSpPr>
            <a:spLocks noGrp="1"/>
          </p:cNvSpPr>
          <p:nvPr>
            <p:ph type="title"/>
          </p:nvPr>
        </p:nvSpPr>
        <p:spPr>
          <a:xfrm>
            <a:off x="0" y="-171450"/>
            <a:ext cx="6653213" cy="16478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  <a:t>Lean Education Network:</a:t>
            </a:r>
            <a:r>
              <a:rPr lang="it-IT" altLang="it-IT" sz="28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  <a:t/>
            </a:r>
            <a:br>
              <a:rPr lang="it-IT" altLang="it-IT" sz="28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</a:br>
            <a:r>
              <a:rPr lang="it-IT" altLang="it-IT" sz="32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  <a:t>Principali Obiettivi</a:t>
            </a:r>
            <a:endParaRPr lang="it-IT" altLang="it-IT" sz="280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Verdana" pitchFamily="34" charset="0"/>
            </a:endParaRPr>
          </a:p>
        </p:txBody>
      </p:sp>
      <p:sp>
        <p:nvSpPr>
          <p:cNvPr id="47107" name="Segnaposto contenuto 2"/>
          <p:cNvSpPr>
            <a:spLocks noGrp="1"/>
          </p:cNvSpPr>
          <p:nvPr>
            <p:ph idx="1"/>
          </p:nvPr>
        </p:nvSpPr>
        <p:spPr>
          <a:xfrm>
            <a:off x="1044575" y="1773238"/>
            <a:ext cx="7488238" cy="1439862"/>
          </a:xfrm>
        </p:spPr>
        <p:txBody>
          <a:bodyPr/>
          <a:lstStyle/>
          <a:p>
            <a:pPr eaLnBrk="1" hangingPunct="1"/>
            <a:endParaRPr lang="it-IT" altLang="it-IT" sz="2000" b="1" smtClean="0">
              <a:latin typeface="Calibri" pitchFamily="34" charset="0"/>
              <a:ea typeface="Times New Roman" pitchFamily="18" charset="0"/>
              <a:cs typeface="Verdana" pitchFamily="34" charset="0"/>
            </a:endParaRPr>
          </a:p>
          <a:p>
            <a:pPr eaLnBrk="1" hangingPunct="1"/>
            <a:r>
              <a:rPr lang="it-IT" altLang="it-IT" b="1" smtClean="0">
                <a:latin typeface="Calibri" pitchFamily="34" charset="0"/>
                <a:ea typeface="Times New Roman" pitchFamily="18" charset="0"/>
                <a:cs typeface="Verdana" pitchFamily="34" charset="0"/>
              </a:rPr>
              <a:t>Diffusione del Lean Thinking e delle sue metodologie tra gli studenti</a:t>
            </a:r>
          </a:p>
        </p:txBody>
      </p:sp>
      <p:pic>
        <p:nvPicPr>
          <p:cNvPr id="165891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80963"/>
            <a:ext cx="2268538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1044575" y="4510088"/>
            <a:ext cx="7488238" cy="15843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2000" b="1" dirty="0" smtClean="0">
              <a:latin typeface="Calibri" pitchFamily="34" charset="0"/>
              <a:ea typeface="Times New Roman"/>
              <a:cs typeface="Verdana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>
                <a:latin typeface="Calibri" pitchFamily="34" charset="0"/>
                <a:ea typeface="Times New Roman"/>
                <a:cs typeface="Verdana"/>
              </a:rPr>
              <a:t>Formazione formatori e fornitura di strumenti didattici</a:t>
            </a:r>
          </a:p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endParaRPr lang="it-IT" sz="2000" b="1" dirty="0">
              <a:latin typeface="Calibri" pitchFamily="34" charset="0"/>
              <a:ea typeface="Times New Roman"/>
              <a:cs typeface="Verdana"/>
            </a:endParaRPr>
          </a:p>
        </p:txBody>
      </p:sp>
      <p:sp>
        <p:nvSpPr>
          <p:cNvPr id="47110" name="Segnaposto contenuto 2"/>
          <p:cNvSpPr txBox="1">
            <a:spLocks/>
          </p:cNvSpPr>
          <p:nvPr/>
        </p:nvSpPr>
        <p:spPr bwMode="auto">
          <a:xfrm>
            <a:off x="1044575" y="3573463"/>
            <a:ext cx="748823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3200" b="1" dirty="0">
                <a:ea typeface="Times New Roman" pitchFamily="18" charset="0"/>
                <a:cs typeface="Verdana" pitchFamily="34" charset="0"/>
              </a:rPr>
              <a:t>Realizzazione di strumenti didattici innovativi e basati sull’esperienza</a:t>
            </a:r>
            <a:endParaRPr lang="it-IT" sz="3200" b="1" strike="sngStrike" dirty="0">
              <a:solidFill>
                <a:srgbClr val="00B050"/>
              </a:solidFill>
              <a:ea typeface="Times New Roman" pitchFamily="18" charset="0"/>
              <a:cs typeface="Verdana" pitchFamily="34" charset="0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1368425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  <a:t>Condivisione delle esperienze tra i partner e  la rete di scuole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 bwMode="auto">
          <a:xfrm>
            <a:off x="468313" y="4076700"/>
            <a:ext cx="79200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it-IT" sz="3200" b="1">
                <a:ea typeface="Times New Roman" pitchFamily="18" charset="0"/>
                <a:cs typeface="Verdana" pitchFamily="34" charset="0"/>
              </a:rPr>
              <a:t>Diffusione e applicazione dei modelli nelle istituzioni educative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468313" y="2924175"/>
            <a:ext cx="8229600" cy="108108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>
                <a:solidFill>
                  <a:prstClr val="black"/>
                </a:solidFill>
                <a:latin typeface="Calibri" pitchFamily="34" charset="0"/>
                <a:ea typeface="Times New Roman"/>
                <a:cs typeface="Verdana"/>
              </a:rPr>
              <a:t>Organizzazione  di seminari </a:t>
            </a:r>
            <a:r>
              <a:rPr lang="it-IT" b="1" dirty="0" smtClean="0">
                <a:solidFill>
                  <a:prstClr val="black"/>
                </a:solidFill>
                <a:latin typeface="Calibri" pitchFamily="34" charset="0"/>
                <a:ea typeface="Times New Roman"/>
                <a:cs typeface="Verdana"/>
              </a:rPr>
              <a:t>aperti </a:t>
            </a:r>
            <a:r>
              <a:rPr lang="it-IT" b="1" dirty="0">
                <a:solidFill>
                  <a:prstClr val="black"/>
                </a:solidFill>
                <a:latin typeface="Calibri" pitchFamily="34" charset="0"/>
                <a:ea typeface="Times New Roman"/>
                <a:cs typeface="Verdana"/>
              </a:rPr>
              <a:t>al territorio</a:t>
            </a:r>
          </a:p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endParaRPr lang="it-IT" b="1" dirty="0">
              <a:solidFill>
                <a:prstClr val="black"/>
              </a:solidFill>
              <a:latin typeface="Calibri" pitchFamily="34" charset="0"/>
              <a:ea typeface="Times New Roman"/>
              <a:cs typeface="Verdana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468313" y="5300663"/>
            <a:ext cx="79200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it-IT" sz="3200" b="1">
                <a:ea typeface="Times New Roman" pitchFamily="18" charset="0"/>
                <a:cs typeface="Verdana" pitchFamily="34" charset="0"/>
              </a:rPr>
              <a:t>Utilizzazione degli strumenti didattici per l’orientamento scolastico</a:t>
            </a:r>
          </a:p>
        </p:txBody>
      </p:sp>
      <p:sp>
        <p:nvSpPr>
          <p:cNvPr id="167941" name="Titolo 1"/>
          <p:cNvSpPr>
            <a:spLocks noGrp="1"/>
          </p:cNvSpPr>
          <p:nvPr>
            <p:ph type="title"/>
          </p:nvPr>
        </p:nvSpPr>
        <p:spPr>
          <a:xfrm>
            <a:off x="0" y="-171450"/>
            <a:ext cx="6653213" cy="16478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  <a:t>Lean Education Network:</a:t>
            </a:r>
            <a:r>
              <a:rPr lang="it-IT" altLang="it-IT" sz="28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  <a:t/>
            </a:r>
            <a:br>
              <a:rPr lang="it-IT" altLang="it-IT" sz="28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</a:br>
            <a:r>
              <a:rPr lang="it-IT" altLang="it-IT" sz="320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Verdana" pitchFamily="34" charset="0"/>
              </a:rPr>
              <a:t>Principali Obiettivi</a:t>
            </a:r>
            <a:endParaRPr lang="it-IT" altLang="it-IT" sz="280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Verdana" pitchFamily="34" charset="0"/>
            </a:endParaRPr>
          </a:p>
        </p:txBody>
      </p:sp>
      <p:pic>
        <p:nvPicPr>
          <p:cNvPr id="167942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80963"/>
            <a:ext cx="2268538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0825" y="1916113"/>
            <a:ext cx="8642350" cy="3097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5600"/>
              </a:lnSpc>
              <a:spcAft>
                <a:spcPts val="0"/>
              </a:spcAft>
              <a:defRPr/>
            </a:pPr>
            <a:r>
              <a:rPr lang="it-IT" sz="5300" dirty="0" smtClean="0">
                <a:solidFill>
                  <a:prstClr val="black"/>
                </a:solidFill>
              </a:rPr>
              <a:t>S</a:t>
            </a:r>
            <a:r>
              <a:rPr lang="it-IT" dirty="0" smtClean="0">
                <a:solidFill>
                  <a:prstClr val="black"/>
                </a:solidFill>
              </a:rPr>
              <a:t>TRATEGIE PER L’</a:t>
            </a:r>
            <a:r>
              <a:rPr lang="it-IT" sz="5300" dirty="0" smtClean="0">
                <a:solidFill>
                  <a:prstClr val="black"/>
                </a:solidFill>
              </a:rPr>
              <a:t>E</a:t>
            </a:r>
            <a:r>
              <a:rPr lang="it-IT" dirty="0" smtClean="0">
                <a:solidFill>
                  <a:prstClr val="black"/>
                </a:solidFill>
              </a:rPr>
              <a:t>DUCATION DELL’</a:t>
            </a:r>
            <a:r>
              <a:rPr lang="it-IT" sz="5300" dirty="0" smtClean="0">
                <a:solidFill>
                  <a:prstClr val="black"/>
                </a:solidFill>
              </a:rPr>
              <a:t>U</a:t>
            </a:r>
            <a:r>
              <a:rPr lang="it-IT" dirty="0" smtClean="0">
                <a:solidFill>
                  <a:prstClr val="black"/>
                </a:solidFill>
              </a:rPr>
              <a:t>NIONE </a:t>
            </a:r>
            <a:r>
              <a:rPr lang="it-IT" sz="5300" dirty="0" smtClean="0">
                <a:solidFill>
                  <a:prstClr val="black"/>
                </a:solidFill>
              </a:rPr>
              <a:t>I</a:t>
            </a:r>
            <a:r>
              <a:rPr lang="it-IT" dirty="0" smtClean="0">
                <a:solidFill>
                  <a:prstClr val="black"/>
                </a:solidFill>
              </a:rPr>
              <a:t>NDUSTRIALE DI </a:t>
            </a:r>
            <a:r>
              <a:rPr lang="it-IT" sz="5300" dirty="0" smtClean="0">
                <a:solidFill>
                  <a:prstClr val="black"/>
                </a:solidFill>
              </a:rPr>
              <a:t>T</a:t>
            </a:r>
            <a:r>
              <a:rPr lang="it-IT" dirty="0" smtClean="0">
                <a:solidFill>
                  <a:prstClr val="black"/>
                </a:solidFill>
              </a:rPr>
              <a:t>ORINO PER LA </a:t>
            </a:r>
            <a:r>
              <a:rPr lang="it-IT" dirty="0">
                <a:solidFill>
                  <a:prstClr val="black"/>
                </a:solidFill>
              </a:rPr>
              <a:t>DIFFUSIONE DELLA </a:t>
            </a:r>
            <a:r>
              <a:rPr lang="it-IT" dirty="0" smtClean="0">
                <a:solidFill>
                  <a:srgbClr val="CC0000"/>
                </a:solidFill>
              </a:rPr>
              <a:t>CULTURA </a:t>
            </a:r>
            <a:r>
              <a:rPr lang="it-IT" dirty="0" smtClean="0"/>
              <a:t>DELL’INNOVAZIONE GESTIONALE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2641600"/>
            <a:ext cx="7535863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6" name="Rettangolo 2"/>
          <p:cNvSpPr>
            <a:spLocks noChangeArrowheads="1"/>
          </p:cNvSpPr>
          <p:nvPr/>
        </p:nvSpPr>
        <p:spPr bwMode="auto">
          <a:xfrm>
            <a:off x="0" y="476250"/>
            <a:ext cx="4283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Protocollo di Intesa</a:t>
            </a:r>
          </a:p>
          <a:p>
            <a:pPr algn="ctr"/>
            <a:r>
              <a:rPr lang="it-IT" altLang="it-IT" sz="40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Interistituzionale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169987" name="Rettangolo 2"/>
          <p:cNvSpPr>
            <a:spLocks noChangeArrowheads="1"/>
          </p:cNvSpPr>
          <p:nvPr/>
        </p:nvSpPr>
        <p:spPr bwMode="auto">
          <a:xfrm>
            <a:off x="4283075" y="476250"/>
            <a:ext cx="4826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i="1">
                <a:ea typeface="Times New Roman" pitchFamily="18" charset="0"/>
                <a:cs typeface="Verdana" pitchFamily="34" charset="0"/>
              </a:rPr>
              <a:t>Rete di Istituti di Istruzione Secondaria di II grado</a:t>
            </a:r>
            <a:r>
              <a:rPr lang="it-IT" altLang="it-IT" b="1" i="1">
                <a:ea typeface="Times New Roman" pitchFamily="18" charset="0"/>
                <a:cs typeface="Verdana" pitchFamily="34" charset="0"/>
              </a:rPr>
              <a:t>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cristiano.cazzolato\Documenti\Dropbox\LEANnovator\CONTATTI\Loghi\logo U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88913"/>
            <a:ext cx="58801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C:\Documents and Settings\cristiano.cazzolato\Documenti\Dropbox\LEANnovator\CONTATTI\Loghi\logo CCIAA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420938"/>
            <a:ext cx="68373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C:\Documents and Settings\cristiano.cazzolato\Documenti\Dropbox\LEANnovator\CONTATTI\Loghi\logo ASSOCAM Camera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4884738"/>
            <a:ext cx="59753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5"/>
          <p:cNvSpPr txBox="1">
            <a:spLocks noChangeArrowheads="1"/>
          </p:cNvSpPr>
          <p:nvPr/>
        </p:nvSpPr>
        <p:spPr bwMode="auto">
          <a:xfrm>
            <a:off x="106363" y="1198563"/>
            <a:ext cx="8929687" cy="10779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2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2010 -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Corso base</a:t>
            </a:r>
            <a:r>
              <a:rPr lang="it-IT" sz="3200" dirty="0" smtClean="0">
                <a:solidFill>
                  <a:srgbClr val="CC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WCM / Lean per insegnanti delle Scuole, con visite aziendali</a:t>
            </a:r>
          </a:p>
        </p:txBody>
      </p:sp>
      <p:sp>
        <p:nvSpPr>
          <p:cNvPr id="44035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2010 - 2011</a:t>
            </a:r>
          </a:p>
        </p:txBody>
      </p:sp>
      <p:pic>
        <p:nvPicPr>
          <p:cNvPr id="44038" name="Picture 6" descr="C:\Users\giorgio.possio\Desktop\logo Spess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3789363"/>
            <a:ext cx="35433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C:\Users\giorgio.possio\Downloads\FIAT_Chrysler_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246438"/>
            <a:ext cx="48006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6" descr="C:\Users\giorgio.possio\Dropbox\Scambio LNV-G\IMG_1749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92150"/>
            <a:ext cx="89804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C:\Documents and Settings\cristiano.cazzolato\Desktop\20121113_1443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60388"/>
            <a:ext cx="8713787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5" descr="C:\Users\giorgio.possio\Dropbox\Scambio LNV-G\IMG_0024.JPG"/>
          <p:cNvPicPr>
            <a:picLocks noChangeAspect="1" noChangeArrowheads="1"/>
          </p:cNvPicPr>
          <p:nvPr/>
        </p:nvPicPr>
        <p:blipFill>
          <a:blip r:embed="rId3"/>
          <a:srcRect t="13107"/>
          <a:stretch>
            <a:fillRect/>
          </a:stretch>
        </p:blipFill>
        <p:spPr bwMode="auto">
          <a:xfrm>
            <a:off x="147638" y="620713"/>
            <a:ext cx="8888412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3" descr="C:\Documents and Settings\cristiano.cazzolato\Desktop\IMG_0023x.JPG"/>
          <p:cNvPicPr>
            <a:picLocks noChangeAspect="1" noChangeArrowheads="1"/>
          </p:cNvPicPr>
          <p:nvPr/>
        </p:nvPicPr>
        <p:blipFill>
          <a:blip r:embed="rId3"/>
          <a:srcRect t="12392" b="10829"/>
          <a:stretch>
            <a:fillRect/>
          </a:stretch>
        </p:blipFill>
        <p:spPr bwMode="auto">
          <a:xfrm>
            <a:off x="107950" y="908050"/>
            <a:ext cx="90011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5"/>
          <p:cNvSpPr txBox="1">
            <a:spLocks noChangeArrowheads="1"/>
          </p:cNvSpPr>
          <p:nvPr/>
        </p:nvSpPr>
        <p:spPr bwMode="auto">
          <a:xfrm>
            <a:off x="106363" y="1196975"/>
            <a:ext cx="8929687" cy="1077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2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2010 -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Corso base</a:t>
            </a:r>
            <a:r>
              <a:rPr lang="it-IT" sz="3200" dirty="0" smtClean="0">
                <a:solidFill>
                  <a:srgbClr val="CC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</a:rPr>
              <a:t>WCM / Lean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per insegnanti e dirigenti degli Istituti, con visite aziendali</a:t>
            </a:r>
          </a:p>
        </p:txBody>
      </p:sp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106363" y="2420938"/>
            <a:ext cx="8929687" cy="1076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2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2011 - Progettazione e prototipazione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Modulo e Kit didattici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(Lean </a:t>
            </a:r>
            <a:r>
              <a:rPr lang="it-IT" sz="3200" dirty="0" err="1" smtClean="0">
                <a:solidFill>
                  <a:srgbClr val="000000"/>
                </a:solidFill>
                <a:latin typeface="+mj-lt"/>
              </a:rPr>
              <a:t>Thinking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&amp; Lean Operations)</a:t>
            </a:r>
          </a:p>
        </p:txBody>
      </p:sp>
      <p:sp>
        <p:nvSpPr>
          <p:cNvPr id="5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2010 - 2011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Modulo didattico</a:t>
            </a:r>
          </a:p>
        </p:txBody>
      </p:sp>
      <p:grpSp>
        <p:nvGrpSpPr>
          <p:cNvPr id="186370" name="Gruppo 2"/>
          <p:cNvGrpSpPr>
            <a:grpSpLocks/>
          </p:cNvGrpSpPr>
          <p:nvPr/>
        </p:nvGrpSpPr>
        <p:grpSpPr bwMode="auto">
          <a:xfrm>
            <a:off x="1762125" y="622300"/>
            <a:ext cx="6486525" cy="6259513"/>
            <a:chOff x="1761925" y="621776"/>
            <a:chExt cx="6486028" cy="6259244"/>
          </a:xfrm>
        </p:grpSpPr>
        <p:pic>
          <p:nvPicPr>
            <p:cNvPr id="186371" name="Picture 4" descr="C:\Users\anna.possio\Dropbox\LEANnovator\BUSINESS\FORMAZIONE\2010-2011 Progetto Lean U.I. TO\Multimedia\Foto\Foto KIT\Dossier docente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65793">
              <a:off x="1761925" y="621776"/>
              <a:ext cx="6486028" cy="625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372" name="Picture 7" descr="C:\Users\anna.possio\Desktop\Copertina Dossier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1171893">
              <a:off x="3831872" y="1451853"/>
              <a:ext cx="3101915" cy="415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/>
          <p:cNvSpPr/>
          <p:nvPr/>
        </p:nvSpPr>
        <p:spPr>
          <a:xfrm>
            <a:off x="3400425" y="2408238"/>
            <a:ext cx="2520950" cy="1722437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solidFill>
                  <a:prstClr val="black"/>
                </a:solidFill>
                <a:latin typeface="+mj-lt"/>
                <a:cs typeface="Arial" pitchFamily="34" charset="0"/>
              </a:rPr>
              <a:t>16 ore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solidFill>
                  <a:prstClr val="black"/>
                </a:solidFill>
                <a:latin typeface="+mj-lt"/>
                <a:cs typeface="Arial" pitchFamily="34" charset="0"/>
              </a:rPr>
              <a:t>4 sessioni</a:t>
            </a:r>
          </a:p>
        </p:txBody>
      </p:sp>
      <p:sp>
        <p:nvSpPr>
          <p:cNvPr id="7" name="Ovale 6"/>
          <p:cNvSpPr/>
          <p:nvPr/>
        </p:nvSpPr>
        <p:spPr>
          <a:xfrm>
            <a:off x="4660900" y="4076700"/>
            <a:ext cx="4327525" cy="1873250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prstClr val="black"/>
                </a:solidFill>
                <a:latin typeface="+mj-lt"/>
                <a:cs typeface="Arial" pitchFamily="34" charset="0"/>
              </a:rPr>
              <a:t>Interattivo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+mj-lt"/>
                <a:cs typeface="Arial" pitchFamily="34" charset="0"/>
              </a:rPr>
              <a:t>partecipazione attiva degli alunni</a:t>
            </a:r>
          </a:p>
        </p:txBody>
      </p:sp>
      <p:sp>
        <p:nvSpPr>
          <p:cNvPr id="8" name="Ovale 7"/>
          <p:cNvSpPr/>
          <p:nvPr/>
        </p:nvSpPr>
        <p:spPr>
          <a:xfrm>
            <a:off x="107950" y="4398963"/>
            <a:ext cx="4443413" cy="1550987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prstClr val="black"/>
                </a:solidFill>
                <a:latin typeface="+mj-lt"/>
                <a:cs typeface="Arial" pitchFamily="34" charset="0"/>
              </a:rPr>
              <a:t>Laboratoriale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+mj-lt"/>
                <a:cs typeface="Arial" pitchFamily="34" charset="0"/>
              </a:rPr>
              <a:t>apprendimento attraverso il fare</a:t>
            </a:r>
          </a:p>
        </p:txBody>
      </p:sp>
      <p:sp>
        <p:nvSpPr>
          <p:cNvPr id="10" name="Ovale 9"/>
          <p:cNvSpPr/>
          <p:nvPr/>
        </p:nvSpPr>
        <p:spPr>
          <a:xfrm>
            <a:off x="611188" y="1014413"/>
            <a:ext cx="3146425" cy="1550987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prstClr val="black"/>
                </a:solidFill>
                <a:latin typeface="+mj-lt"/>
                <a:cs typeface="Arial" pitchFamily="34" charset="0"/>
              </a:rPr>
              <a:t>Induttivo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+mj-lt"/>
                <a:cs typeface="Arial" pitchFamily="34" charset="0"/>
              </a:rPr>
              <a:t>dalla pratica alla teoria</a:t>
            </a:r>
          </a:p>
        </p:txBody>
      </p:sp>
      <p:sp>
        <p:nvSpPr>
          <p:cNvPr id="11" name="Ovale 10"/>
          <p:cNvSpPr/>
          <p:nvPr/>
        </p:nvSpPr>
        <p:spPr>
          <a:xfrm>
            <a:off x="3757613" y="469900"/>
            <a:ext cx="5386387" cy="1735138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prstClr val="black"/>
                </a:solidFill>
                <a:latin typeface="+mj-lt"/>
                <a:cs typeface="Arial" pitchFamily="34" charset="0"/>
              </a:rPr>
              <a:t>Innovativo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+mj-lt"/>
                <a:cs typeface="Arial" pitchFamily="34" charset="0"/>
              </a:rPr>
              <a:t>uso di un «Kit formativo» trasportabile</a:t>
            </a:r>
          </a:p>
        </p:txBody>
      </p:sp>
      <p:sp>
        <p:nvSpPr>
          <p:cNvPr id="12" name="Ovale 11"/>
          <p:cNvSpPr/>
          <p:nvPr/>
        </p:nvSpPr>
        <p:spPr>
          <a:xfrm>
            <a:off x="0" y="2670175"/>
            <a:ext cx="3228975" cy="1550988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prstClr val="black"/>
                </a:solidFill>
                <a:latin typeface="+mj-lt"/>
                <a:cs typeface="Arial" pitchFamily="34" charset="0"/>
              </a:rPr>
              <a:t>Divertente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+mj-lt"/>
                <a:cs typeface="Arial" pitchFamily="34" charset="0"/>
              </a:rPr>
              <a:t>ludico e multimediale</a:t>
            </a: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250825" y="6146800"/>
            <a:ext cx="8623300" cy="5222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Aft>
                <a:spcPts val="1200"/>
              </a:spcAft>
              <a:defRPr/>
            </a:pPr>
            <a:r>
              <a:rPr lang="it-IT" sz="2800" b="1" dirty="0" smtClean="0">
                <a:solidFill>
                  <a:srgbClr val="CC0000"/>
                </a:solidFill>
                <a:latin typeface="+mj-lt"/>
              </a:rPr>
              <a:t>… coerente con i più recenti orientamenti scolastici!</a:t>
            </a:r>
          </a:p>
        </p:txBody>
      </p:sp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Modulo didattico</a:t>
            </a:r>
          </a:p>
        </p:txBody>
      </p:sp>
      <p:grpSp>
        <p:nvGrpSpPr>
          <p:cNvPr id="188425" name="Gruppo 14"/>
          <p:cNvGrpSpPr>
            <a:grpSpLocks/>
          </p:cNvGrpSpPr>
          <p:nvPr/>
        </p:nvGrpSpPr>
        <p:grpSpPr bwMode="auto">
          <a:xfrm>
            <a:off x="6684963" y="2065338"/>
            <a:ext cx="2162175" cy="2011362"/>
            <a:chOff x="1761925" y="621776"/>
            <a:chExt cx="6486028" cy="6259244"/>
          </a:xfrm>
        </p:grpSpPr>
        <p:pic>
          <p:nvPicPr>
            <p:cNvPr id="188426" name="Picture 4" descr="C:\Users\anna.possio\Dropbox\LEANnovator\BUSINESS\FORMAZIONE\2010-2011 Progetto Lean U.I. TO\Multimedia\Foto\Foto KIT\Dossier docente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65793">
              <a:off x="1761925" y="621776"/>
              <a:ext cx="6486028" cy="625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27" name="Picture 7" descr="C:\Users\anna.possio\Desktop\Copertina Dossier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1171893">
              <a:off x="3831872" y="1451853"/>
              <a:ext cx="3101915" cy="415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1"/>
          <p:cNvSpPr>
            <a:spLocks noGrp="1"/>
          </p:cNvSpPr>
          <p:nvPr>
            <p:ph type="ctrTitle"/>
          </p:nvPr>
        </p:nvSpPr>
        <p:spPr>
          <a:xfrm>
            <a:off x="250825" y="1268413"/>
            <a:ext cx="8642350" cy="1439862"/>
          </a:xfrm>
        </p:spPr>
        <p:txBody>
          <a:bodyPr/>
          <a:lstStyle/>
          <a:p>
            <a:pPr eaLnBrk="1" hangingPunct="1"/>
            <a:r>
              <a:rPr lang="it-IT" altLang="it-IT" sz="6600" i="1" smtClean="0"/>
              <a:t>Perché</a:t>
            </a:r>
            <a:r>
              <a:rPr lang="it-IT" altLang="it-IT" smtClean="0"/>
              <a:t> </a:t>
            </a:r>
          </a:p>
        </p:txBody>
      </p:sp>
      <p:sp>
        <p:nvSpPr>
          <p:cNvPr id="34819" name="Titolo 1"/>
          <p:cNvSpPr txBox="1">
            <a:spLocks/>
          </p:cNvSpPr>
          <p:nvPr/>
        </p:nvSpPr>
        <p:spPr bwMode="auto">
          <a:xfrm>
            <a:off x="250825" y="2636838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4800" b="1">
                <a:solidFill>
                  <a:srgbClr val="CC0000"/>
                </a:solidFill>
              </a:rPr>
              <a:t>CULTURA</a:t>
            </a:r>
          </a:p>
        </p:txBody>
      </p:sp>
      <p:sp>
        <p:nvSpPr>
          <p:cNvPr id="96259" name="Titolo 1"/>
          <p:cNvSpPr txBox="1">
            <a:spLocks/>
          </p:cNvSpPr>
          <p:nvPr/>
        </p:nvSpPr>
        <p:spPr bwMode="auto">
          <a:xfrm>
            <a:off x="250825" y="4005263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6600" i="1">
                <a:solidFill>
                  <a:srgbClr val="000000"/>
                </a:solidFill>
              </a:rPr>
              <a:t>?</a:t>
            </a:r>
            <a:endParaRPr lang="it-IT" altLang="it-IT" sz="6600" i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8" descr="C:\Documents and Settings\Manu\Desktop\Foto da Archiviare\MFLO - Foto Kit\aperto-ri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87" t="10992" r="14635"/>
          <a:stretch>
            <a:fillRect/>
          </a:stretch>
        </p:blipFill>
        <p:spPr bwMode="auto">
          <a:xfrm>
            <a:off x="2243138" y="269875"/>
            <a:ext cx="6480175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Kit didattico</a:t>
            </a: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Kit didattico</a:t>
            </a:r>
          </a:p>
        </p:txBody>
      </p:sp>
      <p:pic>
        <p:nvPicPr>
          <p:cNvPr id="192514" name="Picture 5" descr="C:\Users\anna.possio\Desktop\KIT smembrato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82638"/>
            <a:ext cx="8496300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asellaDiTesto 5"/>
          <p:cNvSpPr txBox="1">
            <a:spLocks noChangeArrowheads="1"/>
          </p:cNvSpPr>
          <p:nvPr/>
        </p:nvSpPr>
        <p:spPr bwMode="auto">
          <a:xfrm>
            <a:off x="468313" y="1268413"/>
            <a:ext cx="2519362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smtClean="0">
                <a:solidFill>
                  <a:srgbClr val="000000"/>
                </a:solidFill>
                <a:latin typeface="+mj-lt"/>
              </a:rPr>
              <a:t>Dispensa</a:t>
            </a:r>
          </a:p>
        </p:txBody>
      </p:sp>
      <p:pic>
        <p:nvPicPr>
          <p:cNvPr id="193538" name="Picture 4" descr="C:\Documents and Settings\Manu\Desktop\Foto da Archiviare\MFLO - Foto Kit\dispensa-ri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52513"/>
            <a:ext cx="9144000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Kit didattico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C:\Documents and Settings\user113\Documenti\LEAN\LEANnovator\BUSINESS\SERVIZI\FORMAZIONE\Progetti\Modulo Formativo Lean Organization\Multimedia\Foto Modulo\Cris Docente\DSCN05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247775"/>
            <a:ext cx="3995737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2" name="Picture 3" descr="C:\Documents and Settings\user113\Documenti\LEAN\LEANnovator\BUSINESS\SERVIZI\FORMAZIONE\Progetti\Modulo Formativo Lean Organization\Multimedia\Foto Modulo\Anna Docente\DSC_00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2230438"/>
            <a:ext cx="4913313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CasellaDiTesto 5"/>
          <p:cNvSpPr txBox="1">
            <a:spLocks noChangeArrowheads="1"/>
          </p:cNvSpPr>
          <p:nvPr/>
        </p:nvSpPr>
        <p:spPr bwMode="auto">
          <a:xfrm>
            <a:off x="5219700" y="1304925"/>
            <a:ext cx="3168650" cy="6477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3600" dirty="0" smtClean="0">
                <a:latin typeface="+mj-lt"/>
              </a:rPr>
              <a:t>Slide  "visive"</a:t>
            </a:r>
          </a:p>
        </p:txBody>
      </p:sp>
      <p:sp>
        <p:nvSpPr>
          <p:cNvPr id="5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Kit didattico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 descr="C:\Documents and Settings\user113\Documenti\LEAN\LEANnovator\BUSINESS\SERVIZI\FORMAZIONE\Progetti\Modulo Formativo Lean Organization\Multimedia\Foto Modulo\Foto Camerana 21-03-11\DSC_0194.JPG"/>
          <p:cNvPicPr>
            <a:picLocks noChangeAspect="1" noChangeArrowheads="1"/>
          </p:cNvPicPr>
          <p:nvPr/>
        </p:nvPicPr>
        <p:blipFill>
          <a:blip r:embed="rId3">
            <a:lum bright="20000" contrast="10000"/>
          </a:blip>
          <a:srcRect/>
          <a:stretch>
            <a:fillRect/>
          </a:stretch>
        </p:blipFill>
        <p:spPr bwMode="auto">
          <a:xfrm>
            <a:off x="1185863" y="1811338"/>
            <a:ext cx="677227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CasellaDiTesto 5"/>
          <p:cNvSpPr txBox="1">
            <a:spLocks noChangeArrowheads="1"/>
          </p:cNvSpPr>
          <p:nvPr/>
        </p:nvSpPr>
        <p:spPr bwMode="auto">
          <a:xfrm>
            <a:off x="250825" y="1052513"/>
            <a:ext cx="8642350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3600" dirty="0" smtClean="0">
                <a:solidFill>
                  <a:srgbClr val="000000"/>
                </a:solidFill>
                <a:latin typeface="+mj-lt"/>
              </a:rPr>
              <a:t>Giochi e simulazioni di squadra</a:t>
            </a:r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Kit didattico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2" descr="C:\Documents and Settings\user113\Documenti\LEAN\LEANnovator\BUSINESS\SERVIZI\FORMAZIONE\Progetti\Modulo Formativo Lean Organization\Multimedia\Foto Modulo\Foto Camerana 16-03-11\DSC_0006.JPG"/>
          <p:cNvPicPr>
            <a:picLocks noChangeAspect="1" noChangeArrowheads="1"/>
          </p:cNvPicPr>
          <p:nvPr/>
        </p:nvPicPr>
        <p:blipFill>
          <a:blip r:embed="rId3"/>
          <a:srcRect b="17909"/>
          <a:stretch>
            <a:fillRect/>
          </a:stretch>
        </p:blipFill>
        <p:spPr bwMode="auto">
          <a:xfrm>
            <a:off x="2233613" y="1355725"/>
            <a:ext cx="19145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8" name="Picture 3" descr="C:\Documents and Settings\user113\Documenti\LEAN\LEANnovator\BUSINESS\SERVIZI\FORMAZIONE\Progetti\Modulo Formativo Lean Organization\Multimedia\Foto Modulo\Foto Camerana 16-03-11\DSC_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350" y="3933825"/>
            <a:ext cx="38877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3" descr="C:\Documents and Settings\user113\Documenti\LEAN\LEANnovator\BUSINESS\SERVIZI\FORMAZIONE\Progetti\Modulo Formativo Lean Organization\Multimedia\Foto Modulo\Foto Camerana 15-03-11\DSC_01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981075"/>
            <a:ext cx="4381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CasellaDiTesto 5"/>
          <p:cNvSpPr txBox="1">
            <a:spLocks noChangeArrowheads="1"/>
          </p:cNvSpPr>
          <p:nvPr/>
        </p:nvSpPr>
        <p:spPr bwMode="auto">
          <a:xfrm>
            <a:off x="61913" y="1881188"/>
            <a:ext cx="214312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dirty="0" smtClean="0">
                <a:solidFill>
                  <a:srgbClr val="000000"/>
                </a:solidFill>
                <a:latin typeface="+mj-lt"/>
              </a:rPr>
              <a:t>DVD divertenti</a:t>
            </a: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Kit didattico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CasellaDiTesto 2"/>
          <p:cNvSpPr txBox="1">
            <a:spLocks noChangeArrowheads="1"/>
          </p:cNvSpPr>
          <p:nvPr/>
        </p:nvSpPr>
        <p:spPr bwMode="auto">
          <a:xfrm>
            <a:off x="217488" y="981075"/>
            <a:ext cx="6299200" cy="532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rgbClr val="000000"/>
                </a:solidFill>
                <a:latin typeface="+mj-lt"/>
              </a:rPr>
              <a:t>Costo contenuto</a:t>
            </a:r>
          </a:p>
          <a:p>
            <a:pPr marL="457200" indent="-4572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rgbClr val="000000"/>
                </a:solidFill>
                <a:latin typeface="+mj-lt"/>
              </a:rPr>
              <a:t>Efficacia e semplicità didattica</a:t>
            </a:r>
          </a:p>
          <a:p>
            <a:pPr marL="457200" indent="-4572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2800" dirty="0">
                <a:solidFill>
                  <a:srgbClr val="000000"/>
                </a:solidFill>
                <a:latin typeface="+mj-lt"/>
              </a:rPr>
              <a:t>Dettaglio nelle istruzioni per      l’insegnante</a:t>
            </a:r>
          </a:p>
          <a:p>
            <a:pPr marL="457200" indent="-4572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2800" dirty="0">
                <a:solidFill>
                  <a:srgbClr val="000000"/>
                </a:solidFill>
                <a:latin typeface="+mj-lt"/>
              </a:rPr>
              <a:t>Robustezza, manutenibilità e reperibilità ricambi</a:t>
            </a:r>
          </a:p>
          <a:p>
            <a:pPr marL="457200" indent="-4572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rgbClr val="000000"/>
                </a:solidFill>
                <a:latin typeface="Calibri"/>
              </a:rPr>
              <a:t>Trasportabilità e p</a:t>
            </a:r>
            <a:r>
              <a:rPr lang="it-IT" sz="2800" dirty="0" smtClean="0">
                <a:solidFill>
                  <a:srgbClr val="000000"/>
                </a:solidFill>
                <a:latin typeface="+mj-lt"/>
              </a:rPr>
              <a:t>raticità d’uso</a:t>
            </a:r>
          </a:p>
          <a:p>
            <a:pPr marL="457200" indent="-4572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rgbClr val="000000"/>
                </a:solidFill>
                <a:latin typeface="+mj-lt"/>
              </a:rPr>
              <a:t>Adattabilità a destinatari diversi</a:t>
            </a:r>
          </a:p>
          <a:p>
            <a:pPr marL="457200" indent="-4572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rgbClr val="000000"/>
                </a:solidFill>
                <a:latin typeface="+mj-lt"/>
              </a:rPr>
              <a:t>Modularità per classi di varie dimensioni</a:t>
            </a:r>
          </a:p>
        </p:txBody>
      </p:sp>
      <p:pic>
        <p:nvPicPr>
          <p:cNvPr id="200706" name="Picture 8" descr="C:\Documents and Settings\Manu\Desktop\Foto da Archiviare\MFLO - Foto Kit\aperto-ri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87" t="10992" r="14635"/>
          <a:stretch>
            <a:fillRect/>
          </a:stretch>
        </p:blipFill>
        <p:spPr bwMode="auto">
          <a:xfrm>
            <a:off x="5294313" y="307975"/>
            <a:ext cx="3678237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107950" y="6308725"/>
            <a:ext cx="8926513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Aft>
                <a:spcPts val="1200"/>
              </a:spcAft>
              <a:defRPr/>
            </a:pPr>
            <a:r>
              <a:rPr lang="it-IT" sz="2800" b="1" dirty="0" smtClean="0">
                <a:solidFill>
                  <a:srgbClr val="CC0000"/>
                </a:solidFill>
                <a:latin typeface="+mj-lt"/>
              </a:rPr>
              <a:t>…coerente con i principi </a:t>
            </a:r>
            <a:r>
              <a:rPr lang="it-IT" sz="2800" b="1" dirty="0" err="1" smtClean="0">
                <a:solidFill>
                  <a:srgbClr val="CC0000"/>
                </a:solidFill>
                <a:latin typeface="+mj-lt"/>
              </a:rPr>
              <a:t>lean</a:t>
            </a:r>
            <a:r>
              <a:rPr lang="it-IT" sz="2800" b="1" dirty="0" smtClean="0">
                <a:solidFill>
                  <a:srgbClr val="CC0000"/>
                </a:solidFill>
                <a:latin typeface="+mj-lt"/>
              </a:rPr>
              <a:t>!</a:t>
            </a: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217488" y="115888"/>
            <a:ext cx="457041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+mj-lt"/>
              </a:rPr>
              <a:t>Il Kit didattico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106363" y="3716338"/>
            <a:ext cx="8929687" cy="5857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2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2011 -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Test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nelle Scuole (4 classi)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6363" y="1196975"/>
            <a:ext cx="8929687" cy="1077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2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2010 -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Corso base</a:t>
            </a:r>
            <a:r>
              <a:rPr lang="it-IT" sz="3200" dirty="0" smtClean="0">
                <a:solidFill>
                  <a:srgbClr val="CC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</a:rPr>
              <a:t>WCM / Lean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per insegnanti e dirigenti degli Istituti, con visite aziendali</a:t>
            </a:r>
          </a:p>
        </p:txBody>
      </p:sp>
      <p:sp>
        <p:nvSpPr>
          <p:cNvPr id="7" name="CasellaDiTesto 5"/>
          <p:cNvSpPr txBox="1">
            <a:spLocks noChangeArrowheads="1"/>
          </p:cNvSpPr>
          <p:nvPr/>
        </p:nvSpPr>
        <p:spPr bwMode="auto">
          <a:xfrm>
            <a:off x="106363" y="2420938"/>
            <a:ext cx="8929687" cy="1076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2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2011 - Progettazione e prototipazione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Modulo e Kit didattici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(Lean </a:t>
            </a:r>
            <a:r>
              <a:rPr lang="it-IT" sz="3200" dirty="0" err="1" smtClean="0">
                <a:solidFill>
                  <a:srgbClr val="000000"/>
                </a:solidFill>
                <a:latin typeface="+mj-lt"/>
              </a:rPr>
              <a:t>Thinking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&amp; Lean Operations)</a:t>
            </a:r>
          </a:p>
        </p:txBody>
      </p:sp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2010 - 2011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5"/>
          <p:cNvSpPr txBox="1">
            <a:spLocks noChangeArrowheads="1"/>
          </p:cNvSpPr>
          <p:nvPr/>
        </p:nvSpPr>
        <p:spPr bwMode="auto">
          <a:xfrm>
            <a:off x="107950" y="1125538"/>
            <a:ext cx="89296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Modifiche migliorative e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produzione dei kit </a:t>
            </a:r>
          </a:p>
        </p:txBody>
      </p:sp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107950" y="1908175"/>
            <a:ext cx="89296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</a:t>
            </a:r>
            <a:r>
              <a:rPr lang="it-IT" sz="32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Corso agli insegnanti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sull’uso del kit</a:t>
            </a: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2012</a:t>
            </a:r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3" descr="C:\Users\anna.possio\Documents\LEANnovator\BUSINESS\FORMAZIONE\2010-2011 Modulo Formativo Lean Organization\Multimedia\Foto\Aggiornamento docenti_ott-nov2011\DSC_0185.JPG"/>
          <p:cNvPicPr>
            <a:picLocks noChangeAspect="1" noChangeArrowheads="1"/>
          </p:cNvPicPr>
          <p:nvPr/>
        </p:nvPicPr>
        <p:blipFill>
          <a:blip r:embed="rId2"/>
          <a:srcRect b="12634"/>
          <a:stretch>
            <a:fillRect/>
          </a:stretch>
        </p:blipFill>
        <p:spPr bwMode="auto">
          <a:xfrm>
            <a:off x="52388" y="620713"/>
            <a:ext cx="9056687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0825" y="1916113"/>
            <a:ext cx="8642350" cy="3097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5600"/>
              </a:lnSpc>
              <a:spcAft>
                <a:spcPts val="0"/>
              </a:spcAft>
              <a:defRPr/>
            </a:pPr>
            <a:r>
              <a:rPr lang="it-IT" sz="5300" dirty="0">
                <a:solidFill>
                  <a:prstClr val="black"/>
                </a:solidFill>
              </a:rPr>
              <a:t>S</a:t>
            </a:r>
            <a:r>
              <a:rPr lang="it-IT" dirty="0">
                <a:solidFill>
                  <a:prstClr val="black"/>
                </a:solidFill>
              </a:rPr>
              <a:t>TRATEGIE </a:t>
            </a:r>
            <a:r>
              <a:rPr lang="it-IT" dirty="0" smtClean="0">
                <a:solidFill>
                  <a:prstClr val="black"/>
                </a:solidFill>
              </a:rPr>
              <a:t>PER L’</a:t>
            </a:r>
            <a:r>
              <a:rPr lang="it-IT" sz="5300" dirty="0" smtClean="0">
                <a:solidFill>
                  <a:prstClr val="black"/>
                </a:solidFill>
              </a:rPr>
              <a:t>E</a:t>
            </a:r>
            <a:r>
              <a:rPr lang="it-IT" dirty="0" smtClean="0">
                <a:solidFill>
                  <a:prstClr val="black"/>
                </a:solidFill>
              </a:rPr>
              <a:t>DUCATION </a:t>
            </a:r>
            <a:r>
              <a:rPr lang="it-IT" dirty="0">
                <a:solidFill>
                  <a:prstClr val="black"/>
                </a:solidFill>
              </a:rPr>
              <a:t>DELL’</a:t>
            </a:r>
            <a:r>
              <a:rPr lang="it-IT" sz="5300" dirty="0" smtClean="0">
                <a:solidFill>
                  <a:srgbClr val="CC0000"/>
                </a:solidFill>
              </a:rPr>
              <a:t>U</a:t>
            </a:r>
            <a:r>
              <a:rPr lang="it-IT" dirty="0" smtClean="0">
                <a:solidFill>
                  <a:srgbClr val="CC0000"/>
                </a:solidFill>
              </a:rPr>
              <a:t>NIONE </a:t>
            </a:r>
            <a:r>
              <a:rPr lang="it-IT" sz="5300" dirty="0" smtClean="0">
                <a:solidFill>
                  <a:srgbClr val="CC0000"/>
                </a:solidFill>
              </a:rPr>
              <a:t>I</a:t>
            </a:r>
            <a:r>
              <a:rPr lang="it-IT" dirty="0" smtClean="0">
                <a:solidFill>
                  <a:srgbClr val="CC0000"/>
                </a:solidFill>
              </a:rPr>
              <a:t>NDUSTRIALE </a:t>
            </a:r>
            <a:r>
              <a:rPr lang="it-IT" dirty="0" smtClean="0">
                <a:solidFill>
                  <a:prstClr val="black"/>
                </a:solidFill>
              </a:rPr>
              <a:t>DI </a:t>
            </a:r>
            <a:r>
              <a:rPr lang="it-IT" sz="5300" dirty="0" smtClean="0">
                <a:solidFill>
                  <a:prstClr val="black"/>
                </a:solidFill>
              </a:rPr>
              <a:t>T</a:t>
            </a:r>
            <a:r>
              <a:rPr lang="it-IT" dirty="0" smtClean="0">
                <a:solidFill>
                  <a:prstClr val="black"/>
                </a:solidFill>
              </a:rPr>
              <a:t>ORINO </a:t>
            </a:r>
            <a:r>
              <a:rPr lang="it-IT" dirty="0" smtClean="0"/>
              <a:t>PER LA DIFFUSIONE DELLA CULTURA DELL’INNOVAZIONE GESTIONALE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 descr="C:\Documents and Settings\cristiano.cazzolato\Desktop\P1040100.JPG"/>
          <p:cNvPicPr>
            <a:picLocks noChangeAspect="1" noChangeArrowheads="1"/>
          </p:cNvPicPr>
          <p:nvPr/>
        </p:nvPicPr>
        <p:blipFill>
          <a:blip r:embed="rId3"/>
          <a:srcRect t="3299" b="17519"/>
          <a:stretch>
            <a:fillRect/>
          </a:stretch>
        </p:blipFill>
        <p:spPr bwMode="auto">
          <a:xfrm>
            <a:off x="900113" y="88900"/>
            <a:ext cx="73437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106363" y="2708275"/>
            <a:ext cx="8929687" cy="5857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Insegnamento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negli Istituti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1125538"/>
            <a:ext cx="89296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Modifiche migliorative e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produzione dei kit </a:t>
            </a:r>
          </a:p>
        </p:txBody>
      </p:sp>
      <p:sp>
        <p:nvSpPr>
          <p:cNvPr id="7" name="CasellaDiTesto 5"/>
          <p:cNvSpPr txBox="1">
            <a:spLocks noChangeArrowheads="1"/>
          </p:cNvSpPr>
          <p:nvPr/>
        </p:nvSpPr>
        <p:spPr bwMode="auto">
          <a:xfrm>
            <a:off x="107950" y="1908175"/>
            <a:ext cx="89296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</a:t>
            </a:r>
            <a:r>
              <a:rPr lang="it-IT" sz="32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Corso agli insegnanti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sull’uso del kit</a:t>
            </a:r>
          </a:p>
        </p:txBody>
      </p:sp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2012</a:t>
            </a: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3" descr="C:\Users\anna.possio\Dropbox\LEANnovator\BUSINESS\FORMAZIONE\2012 Progetto Lean U.I TO\Supporto Scuole 2011\Foto ZERBONI\foto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60350"/>
            <a:ext cx="51847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0" name="Picture 4" descr="C:\Users\anna.possio\Dropbox\LEANnovator\BUSINESS\FORMAZIONE\2012 Progetto Lean U.I TO\Supporto Scuole 2011\Foto ZERBONI\foto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2924175"/>
            <a:ext cx="5148263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3" descr="C:\Users\anna.possio\Dropbox\LEANnovator\BUSINESS\FORMAZIONE\2010-2011 Progetto Lean U.I. TO\Multimedia\Foto\Foto Pininfarina 25-02-2011\DSCN0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333375"/>
            <a:ext cx="8670925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3" descr="C:\Users\anna.possio\Dropbox\LEANnovator\BUSINESS\FORMAZIONE\2010-2011 Progetto Lean U.I. TO\Multimedia\Foto\Foto Camerana 15-03-11 (S3)\DSC_01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549275"/>
            <a:ext cx="8745538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3" descr="C:\Users\anna.possio\Desktop\20131015_095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30225"/>
            <a:ext cx="7993063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06363" y="3503613"/>
            <a:ext cx="8929687" cy="10779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 Progettazione e realizzazione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modulo integrativo Lean </a:t>
            </a:r>
            <a:r>
              <a:rPr lang="it-IT" sz="3200" b="1" dirty="0" err="1" smtClean="0">
                <a:solidFill>
                  <a:srgbClr val="CC0000"/>
                </a:solidFill>
                <a:latin typeface="+mj-lt"/>
              </a:rPr>
              <a:t>Innovation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 per gli Atenei</a:t>
            </a:r>
          </a:p>
        </p:txBody>
      </p:sp>
      <p:sp>
        <p:nvSpPr>
          <p:cNvPr id="8" name="CasellaDiTesto 5"/>
          <p:cNvSpPr txBox="1">
            <a:spLocks noChangeArrowheads="1"/>
          </p:cNvSpPr>
          <p:nvPr/>
        </p:nvSpPr>
        <p:spPr bwMode="auto">
          <a:xfrm>
            <a:off x="106363" y="2706688"/>
            <a:ext cx="8929687" cy="5857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Insegnamento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negli Istituti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07950" y="1125538"/>
            <a:ext cx="89296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Modifiche migliorative e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produzione dei kit </a:t>
            </a:r>
          </a:p>
        </p:txBody>
      </p:sp>
      <p:sp>
        <p:nvSpPr>
          <p:cNvPr id="10" name="CasellaDiTesto 5"/>
          <p:cNvSpPr txBox="1">
            <a:spLocks noChangeArrowheads="1"/>
          </p:cNvSpPr>
          <p:nvPr/>
        </p:nvSpPr>
        <p:spPr bwMode="auto">
          <a:xfrm>
            <a:off x="107950" y="1908175"/>
            <a:ext cx="89296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 2012 - </a:t>
            </a:r>
            <a:r>
              <a:rPr lang="it-IT" sz="32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it-IT" sz="3200" b="1" dirty="0" smtClean="0">
                <a:solidFill>
                  <a:srgbClr val="CC0000"/>
                </a:solidFill>
                <a:latin typeface="+mj-lt"/>
              </a:rPr>
              <a:t>Corso agli insegnanti </a:t>
            </a:r>
            <a:r>
              <a:rPr lang="it-IT" sz="3200" dirty="0" smtClean="0">
                <a:solidFill>
                  <a:srgbClr val="000000"/>
                </a:solidFill>
                <a:latin typeface="+mj-lt"/>
              </a:rPr>
              <a:t>sull’uso del kit</a:t>
            </a:r>
          </a:p>
        </p:txBody>
      </p:sp>
      <p:sp>
        <p:nvSpPr>
          <p:cNvPr id="11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2012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06363" y="4797425"/>
            <a:ext cx="8929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2012 – </a:t>
            </a:r>
            <a:r>
              <a:rPr lang="it-IT" altLang="it-IT" sz="3200" b="1">
                <a:solidFill>
                  <a:srgbClr val="CC0000"/>
                </a:solidFill>
              </a:rPr>
              <a:t>Primo Corso negli Atenei </a:t>
            </a:r>
            <a:r>
              <a:rPr lang="it-IT" altLang="it-IT" sz="3200">
                <a:solidFill>
                  <a:srgbClr val="000000"/>
                </a:solidFill>
              </a:rPr>
              <a:t>(</a:t>
            </a:r>
            <a:r>
              <a:rPr lang="it-IT" altLang="it-IT" sz="3200"/>
              <a:t>Triennale Fisica UNITO)</a:t>
            </a:r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0" grpId="0"/>
      <p:bldP spid="1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C:\Users\giorgio.possio\Dropbox\Scambio LNV-G\logo Scienze MF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260350"/>
            <a:ext cx="6581775" cy="63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3" descr="C:\Documents and Settings\cristiano.cazzolato\Desktop\DSC_0261.JPG"/>
          <p:cNvPicPr>
            <a:picLocks noChangeAspect="1" noChangeArrowheads="1"/>
          </p:cNvPicPr>
          <p:nvPr/>
        </p:nvPicPr>
        <p:blipFill>
          <a:blip r:embed="rId3"/>
          <a:srcRect l="11438" t="11559" r="8090" b="2167"/>
          <a:stretch>
            <a:fillRect/>
          </a:stretch>
        </p:blipFill>
        <p:spPr bwMode="auto">
          <a:xfrm>
            <a:off x="263525" y="549275"/>
            <a:ext cx="86296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3" descr="C:\Users\anna.possio\Dropbox\LEANnovator\BUSINESS\FORMAZIONE\2012 Progetto Lean U.I TO\Università Fisica\CORSO Fisica\FOTO\Lezione\DSC_0259.JPG"/>
          <p:cNvPicPr>
            <a:picLocks noChangeAspect="1" noChangeArrowheads="1"/>
          </p:cNvPicPr>
          <p:nvPr/>
        </p:nvPicPr>
        <p:blipFill>
          <a:blip r:embed="rId3"/>
          <a:srcRect l="9506" t="24516" b="12579"/>
          <a:stretch>
            <a:fillRect/>
          </a:stretch>
        </p:blipFill>
        <p:spPr bwMode="auto">
          <a:xfrm>
            <a:off x="247650" y="1484313"/>
            <a:ext cx="8716963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olo 1"/>
          <p:cNvSpPr>
            <a:spLocks noGrp="1"/>
          </p:cNvSpPr>
          <p:nvPr>
            <p:ph type="ctrTitle"/>
          </p:nvPr>
        </p:nvSpPr>
        <p:spPr>
          <a:xfrm>
            <a:off x="250825" y="1268413"/>
            <a:ext cx="8642350" cy="1439862"/>
          </a:xfrm>
        </p:spPr>
        <p:txBody>
          <a:bodyPr/>
          <a:lstStyle/>
          <a:p>
            <a:pPr eaLnBrk="1" hangingPunct="1"/>
            <a:r>
              <a:rPr lang="it-IT" altLang="it-IT" sz="6600" i="1" smtClean="0"/>
              <a:t>Perché</a:t>
            </a:r>
            <a:r>
              <a:rPr lang="it-IT" altLang="it-IT" smtClean="0"/>
              <a:t> </a:t>
            </a:r>
          </a:p>
        </p:txBody>
      </p:sp>
      <p:sp>
        <p:nvSpPr>
          <p:cNvPr id="34819" name="Titolo 1"/>
          <p:cNvSpPr txBox="1">
            <a:spLocks/>
          </p:cNvSpPr>
          <p:nvPr/>
        </p:nvSpPr>
        <p:spPr bwMode="auto">
          <a:xfrm>
            <a:off x="250825" y="2636838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4800" b="1">
                <a:solidFill>
                  <a:srgbClr val="CC0000"/>
                </a:solidFill>
              </a:rPr>
              <a:t>UNIONE INDUSTRIALE</a:t>
            </a:r>
          </a:p>
        </p:txBody>
      </p:sp>
      <p:sp>
        <p:nvSpPr>
          <p:cNvPr id="100355" name="Titolo 1"/>
          <p:cNvSpPr txBox="1">
            <a:spLocks/>
          </p:cNvSpPr>
          <p:nvPr/>
        </p:nvSpPr>
        <p:spPr bwMode="auto">
          <a:xfrm>
            <a:off x="250825" y="4005263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6600" i="1">
                <a:solidFill>
                  <a:srgbClr val="000000"/>
                </a:solidFill>
              </a:rPr>
              <a:t>?</a:t>
            </a:r>
            <a:endParaRPr lang="it-IT" altLang="it-IT" sz="6600" i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5"/>
          <p:cNvSpPr txBox="1">
            <a:spLocks noChangeArrowheads="1"/>
          </p:cNvSpPr>
          <p:nvPr/>
        </p:nvSpPr>
        <p:spPr bwMode="auto">
          <a:xfrm>
            <a:off x="106363" y="1128713"/>
            <a:ext cx="892968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</a:t>
            </a:r>
            <a:r>
              <a:rPr lang="it-IT" altLang="it-IT" sz="3200" b="1">
                <a:solidFill>
                  <a:srgbClr val="CC0000"/>
                </a:solidFill>
              </a:rPr>
              <a:t>2° Corso agli Insegnanti </a:t>
            </a:r>
            <a:r>
              <a:rPr lang="it-IT" altLang="it-IT" sz="3200">
                <a:solidFill>
                  <a:srgbClr val="000000"/>
                </a:solidFill>
              </a:rPr>
              <a:t>(Introduzione al Lean Thinking e addestramento all’uso del </a:t>
            </a:r>
            <a:r>
              <a:rPr lang="it-IT" altLang="it-IT" sz="3200"/>
              <a:t>Kit, 6 Istituti</a:t>
            </a:r>
            <a:r>
              <a:rPr lang="it-IT" altLang="it-IT" sz="3200">
                <a:solidFill>
                  <a:srgbClr val="000000"/>
                </a:solidFill>
              </a:rPr>
              <a:t>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</a:t>
            </a:r>
            <a:r>
              <a:rPr lang="it-IT" altLang="it-IT" sz="3200" b="1">
                <a:solidFill>
                  <a:srgbClr val="CC0000"/>
                </a:solidFill>
              </a:rPr>
              <a:t>2° Corso  a Fisica</a:t>
            </a:r>
            <a:r>
              <a:rPr lang="it-IT" altLang="it-IT" sz="3200">
                <a:solidFill>
                  <a:srgbClr val="CC0000"/>
                </a:solidFill>
              </a:rPr>
              <a:t>  </a:t>
            </a:r>
            <a:r>
              <a:rPr lang="it-IT" altLang="it-IT" sz="3200">
                <a:solidFill>
                  <a:srgbClr val="000000"/>
                </a:solidFill>
              </a:rPr>
              <a:t>(UNITO)</a:t>
            </a:r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CasellaDiTesto 5"/>
          <p:cNvSpPr txBox="1">
            <a:spLocks noChangeArrowheads="1"/>
          </p:cNvSpPr>
          <p:nvPr/>
        </p:nvSpPr>
        <p:spPr bwMode="auto">
          <a:xfrm>
            <a:off x="106363" y="1128713"/>
            <a:ext cx="8929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endParaRPr lang="it-IT" altLang="it-IT" sz="3200">
              <a:solidFill>
                <a:srgbClr val="000000"/>
              </a:solidFill>
            </a:endParaRPr>
          </a:p>
        </p:txBody>
      </p:sp>
      <p:pic>
        <p:nvPicPr>
          <p:cNvPr id="2304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04813"/>
            <a:ext cx="90344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80063" y="857250"/>
            <a:ext cx="2016125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30404" name="Picture 3" descr="C:\Documents and Settings\cristiano.cazzolato\Documenti\Dropbox\LEANnovator\CONTATTI\Loghi\logo CCIAA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000125"/>
            <a:ext cx="18716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CasellaDiTesto 5"/>
          <p:cNvSpPr txBox="1">
            <a:spLocks noChangeArrowheads="1"/>
          </p:cNvSpPr>
          <p:nvPr/>
        </p:nvSpPr>
        <p:spPr bwMode="auto">
          <a:xfrm>
            <a:off x="106363" y="1128713"/>
            <a:ext cx="8929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endParaRPr lang="it-IT" altLang="it-IT" sz="3200">
              <a:solidFill>
                <a:srgbClr val="000000"/>
              </a:solidFill>
            </a:endParaRPr>
          </a:p>
        </p:txBody>
      </p:sp>
      <p:pic>
        <p:nvPicPr>
          <p:cNvPr id="269315" name="Picture 3" descr="C:\Users\anna.possio\Desktop\Foto attestat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489325"/>
            <a:ext cx="4695825" cy="325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69316" name="Picture 4" descr="C:\Users\anna.possio\Desktop\Foto attestati 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63" y="188913"/>
            <a:ext cx="4895850" cy="352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5"/>
          <p:cNvSpPr txBox="1">
            <a:spLocks noChangeArrowheads="1"/>
          </p:cNvSpPr>
          <p:nvPr/>
        </p:nvSpPr>
        <p:spPr bwMode="auto">
          <a:xfrm>
            <a:off x="109538" y="1125538"/>
            <a:ext cx="892968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</a:t>
            </a:r>
            <a:r>
              <a:rPr lang="it-IT" altLang="it-IT" sz="3200" b="1">
                <a:solidFill>
                  <a:srgbClr val="CC0000"/>
                </a:solidFill>
              </a:rPr>
              <a:t>2° Corso agli Insegnanti </a:t>
            </a:r>
            <a:r>
              <a:rPr lang="it-IT" altLang="it-IT" sz="3200">
                <a:solidFill>
                  <a:srgbClr val="000000"/>
                </a:solidFill>
              </a:rPr>
              <a:t>(Introduzione al Lean Thinking e addestramento all’uso del Kit, </a:t>
            </a:r>
            <a:r>
              <a:rPr lang="it-IT" altLang="it-IT" sz="3200">
                <a:solidFill>
                  <a:srgbClr val="FF0000"/>
                </a:solidFill>
              </a:rPr>
              <a:t>6</a:t>
            </a:r>
            <a:r>
              <a:rPr lang="it-IT" altLang="it-IT" sz="3200">
                <a:solidFill>
                  <a:srgbClr val="000000"/>
                </a:solidFill>
              </a:rPr>
              <a:t> Istituti)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</a:t>
            </a:r>
            <a:r>
              <a:rPr lang="it-IT" altLang="it-IT" sz="3200" b="1">
                <a:solidFill>
                  <a:srgbClr val="CC0000"/>
                </a:solidFill>
              </a:rPr>
              <a:t>2° Corso  a Fisica</a:t>
            </a:r>
            <a:r>
              <a:rPr lang="it-IT" altLang="it-IT" sz="3200">
                <a:solidFill>
                  <a:srgbClr val="CC0000"/>
                </a:solidFill>
              </a:rPr>
              <a:t>  </a:t>
            </a:r>
            <a:r>
              <a:rPr lang="it-IT" altLang="it-IT" sz="3200">
                <a:solidFill>
                  <a:srgbClr val="000000"/>
                </a:solidFill>
              </a:rPr>
              <a:t>(UNITO)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Primo corso in ambito </a:t>
            </a:r>
            <a:r>
              <a:rPr lang="it-IT" altLang="it-IT" sz="3200" b="1">
                <a:solidFill>
                  <a:srgbClr val="CC0000"/>
                </a:solidFill>
              </a:rPr>
              <a:t>Laurea Magistrale </a:t>
            </a:r>
            <a:r>
              <a:rPr lang="it-IT" altLang="it-IT" sz="3200"/>
              <a:t>in Automotive Engineering</a:t>
            </a:r>
            <a:r>
              <a:rPr lang="it-IT" altLang="it-IT" sz="3200" b="1"/>
              <a:t> </a:t>
            </a:r>
            <a:r>
              <a:rPr lang="it-IT" altLang="it-IT" sz="3200">
                <a:solidFill>
                  <a:srgbClr val="000000"/>
                </a:solidFill>
              </a:rPr>
              <a:t>(POLITO)</a:t>
            </a:r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2013</a:t>
            </a: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giorgio.possio\Downloads\Logo Politecnico bello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547688"/>
            <a:ext cx="5541962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4" descr="C:\Users\anna.possio\Dropbox\LEANnovator\BUSINESS\FORMAZIONE\2013 Progetto Lean U.I TO\PoliTO Automotive Engineering\Consegna attestati 9-04-2013\FOTO\20130409_121700.jpg"/>
          <p:cNvPicPr>
            <a:picLocks noChangeAspect="1" noChangeArrowheads="1"/>
          </p:cNvPicPr>
          <p:nvPr/>
        </p:nvPicPr>
        <p:blipFill>
          <a:blip r:embed="rId2"/>
          <a:srcRect b="40906"/>
          <a:stretch>
            <a:fillRect/>
          </a:stretch>
        </p:blipFill>
        <p:spPr bwMode="auto">
          <a:xfrm>
            <a:off x="268288" y="855663"/>
            <a:ext cx="8526462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3" descr="C:\Users\anna.possio\Dropbox\LEANnovator\BUSINESS\FORMAZIONE\2013 Progetto Lean U.I TO\PoliTO Automotive Engineering\Consegna attestati 9-04-2013\FOTO\20130409_132004.jpg"/>
          <p:cNvPicPr>
            <a:picLocks noChangeAspect="1" noChangeArrowheads="1"/>
          </p:cNvPicPr>
          <p:nvPr/>
        </p:nvPicPr>
        <p:blipFill>
          <a:blip r:embed="rId2"/>
          <a:srcRect t="10527"/>
          <a:stretch>
            <a:fillRect/>
          </a:stretch>
        </p:blipFill>
        <p:spPr bwMode="auto">
          <a:xfrm>
            <a:off x="276225" y="620713"/>
            <a:ext cx="85439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5"/>
          <p:cNvSpPr txBox="1">
            <a:spLocks noChangeArrowheads="1"/>
          </p:cNvSpPr>
          <p:nvPr/>
        </p:nvSpPr>
        <p:spPr bwMode="auto">
          <a:xfrm>
            <a:off x="109538" y="1125538"/>
            <a:ext cx="892968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</a:t>
            </a:r>
            <a:r>
              <a:rPr lang="it-IT" altLang="it-IT" sz="3200" b="1">
                <a:solidFill>
                  <a:srgbClr val="CC0000"/>
                </a:solidFill>
              </a:rPr>
              <a:t>2° Corso agli Insegnanti </a:t>
            </a:r>
            <a:r>
              <a:rPr lang="it-IT" altLang="it-IT" sz="3200">
                <a:solidFill>
                  <a:srgbClr val="000000"/>
                </a:solidFill>
              </a:rPr>
              <a:t>(Introduzione al Lean Thinking e addestramento all’uso del Kit, </a:t>
            </a:r>
            <a:r>
              <a:rPr lang="it-IT" altLang="it-IT" sz="3200">
                <a:solidFill>
                  <a:srgbClr val="FF0000"/>
                </a:solidFill>
              </a:rPr>
              <a:t>6</a:t>
            </a:r>
            <a:r>
              <a:rPr lang="it-IT" altLang="it-IT" sz="3200">
                <a:solidFill>
                  <a:srgbClr val="000000"/>
                </a:solidFill>
              </a:rPr>
              <a:t> Istituti)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</a:t>
            </a:r>
            <a:r>
              <a:rPr lang="it-IT" altLang="it-IT" sz="3200" b="1">
                <a:solidFill>
                  <a:srgbClr val="CC0000"/>
                </a:solidFill>
              </a:rPr>
              <a:t>2° Corso  a Fisica</a:t>
            </a:r>
            <a:r>
              <a:rPr lang="it-IT" altLang="it-IT" sz="3200">
                <a:solidFill>
                  <a:srgbClr val="CC0000"/>
                </a:solidFill>
              </a:rPr>
              <a:t>  </a:t>
            </a:r>
            <a:r>
              <a:rPr lang="it-IT" altLang="it-IT" sz="3200">
                <a:solidFill>
                  <a:srgbClr val="000000"/>
                </a:solidFill>
              </a:rPr>
              <a:t>(UNITO)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Primo corso in ambito </a:t>
            </a:r>
            <a:r>
              <a:rPr lang="it-IT" altLang="it-IT" sz="3200" b="1">
                <a:solidFill>
                  <a:srgbClr val="CC0000"/>
                </a:solidFill>
              </a:rPr>
              <a:t>Laurea Magistrale </a:t>
            </a:r>
            <a:r>
              <a:rPr lang="it-IT" altLang="it-IT" sz="3200"/>
              <a:t>in Automotive Engineering</a:t>
            </a:r>
            <a:r>
              <a:rPr lang="it-IT" altLang="it-IT" sz="3200" b="1"/>
              <a:t> </a:t>
            </a:r>
            <a:r>
              <a:rPr lang="it-IT" altLang="it-IT" sz="3200">
                <a:solidFill>
                  <a:srgbClr val="000000"/>
                </a:solidFill>
              </a:rPr>
              <a:t>(POLITO)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it-IT" altLang="it-IT" sz="3200">
                <a:solidFill>
                  <a:srgbClr val="000000"/>
                </a:solidFill>
              </a:rPr>
              <a:t> Primo corso per </a:t>
            </a:r>
            <a:r>
              <a:rPr lang="it-IT" altLang="it-IT" sz="3200" b="1">
                <a:solidFill>
                  <a:srgbClr val="CC0000"/>
                </a:solidFill>
              </a:rPr>
              <a:t>Dottorandi </a:t>
            </a:r>
            <a:r>
              <a:rPr lang="it-IT" altLang="it-IT" sz="3200"/>
              <a:t>in Business &amp; Management </a:t>
            </a:r>
            <a:r>
              <a:rPr lang="it-IT" altLang="it-IT" sz="3200">
                <a:solidFill>
                  <a:srgbClr val="000000"/>
                </a:solidFill>
              </a:rPr>
              <a:t>(UNITO)</a:t>
            </a:r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217488" y="260350"/>
            <a:ext cx="8602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smtClean="0">
                <a:solidFill>
                  <a:srgbClr val="CC0000"/>
                </a:solidFill>
                <a:latin typeface="+mj-lt"/>
              </a:rPr>
              <a:t>Le principali tappe  2013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C:\Giorgio Possio\Documenti Possio\UI\EDUCATION\WS LEAN EDUCATION\Uff. S&amp;U\LOGHI\logo Dipartimento Manage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41438"/>
            <a:ext cx="8516938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4" descr="C:\Users\anna.possio\Dropbox\LEANnovator\BUSINESS\FORMAZIONE\2013 Progetto Lean U.I TO\Dottorandi Economia\Foto\20131015_1424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5425"/>
            <a:ext cx="8593138" cy="6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0825" y="1916113"/>
            <a:ext cx="8642350" cy="3097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5600"/>
              </a:lnSpc>
              <a:spcAft>
                <a:spcPts val="0"/>
              </a:spcAft>
              <a:defRPr/>
            </a:pPr>
            <a:r>
              <a:rPr lang="it-IT" sz="5300" dirty="0" smtClean="0"/>
              <a:t>S</a:t>
            </a:r>
            <a:r>
              <a:rPr lang="it-IT" dirty="0" smtClean="0"/>
              <a:t>TRATEGIE</a:t>
            </a:r>
            <a:r>
              <a:rPr lang="it-IT" dirty="0" smtClean="0">
                <a:solidFill>
                  <a:srgbClr val="CC0000"/>
                </a:solidFill>
              </a:rPr>
              <a:t> PER L’</a:t>
            </a:r>
            <a:r>
              <a:rPr lang="it-IT" sz="5300" dirty="0" smtClean="0">
                <a:solidFill>
                  <a:srgbClr val="CC0000"/>
                </a:solidFill>
              </a:rPr>
              <a:t>E</a:t>
            </a:r>
            <a:r>
              <a:rPr lang="it-IT" dirty="0" smtClean="0">
                <a:solidFill>
                  <a:srgbClr val="CC0000"/>
                </a:solidFill>
              </a:rPr>
              <a:t>DUCATION </a:t>
            </a:r>
            <a:r>
              <a:rPr lang="it-IT" dirty="0" smtClean="0"/>
              <a:t>DELL’</a:t>
            </a:r>
            <a:r>
              <a:rPr lang="it-IT" sz="5300" dirty="0" smtClean="0"/>
              <a:t>U</a:t>
            </a:r>
            <a:r>
              <a:rPr lang="it-IT" dirty="0" smtClean="0"/>
              <a:t>NIONE </a:t>
            </a:r>
            <a:r>
              <a:rPr lang="it-IT" sz="5300" dirty="0" smtClean="0"/>
              <a:t>I</a:t>
            </a:r>
            <a:r>
              <a:rPr lang="it-IT" dirty="0" smtClean="0"/>
              <a:t>NDUSTRIALE DI </a:t>
            </a:r>
            <a:r>
              <a:rPr lang="it-IT" sz="5300" dirty="0" smtClean="0"/>
              <a:t>T</a:t>
            </a:r>
            <a:r>
              <a:rPr lang="it-IT" dirty="0" smtClean="0"/>
              <a:t>ORINO PER LA DIFFUSIONE DELLA CULTURA DELL’INNOVAZIONE GESTIONALE</a:t>
            </a: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3" descr="C:\Users\giorgio.possio\Dropbox\Scambio LNV-G\Foto Kata Dottorandi x WS\20131022_164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88201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3" descr="C:\Users\giorgio.possio\Dropbox\Scambio LNV-G\Foto Kata Dottorandi x WS\20131022_16361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633413"/>
            <a:ext cx="82010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250825" y="1196975"/>
          <a:ext cx="8642350" cy="5184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8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97">
                <a:tc rowSpan="2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rowSpan="2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 smtClean="0"/>
                    </a:p>
                  </a:txBody>
                  <a:tcPr marL="91455" marR="91455" marT="45722" marB="45722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97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9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9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>
                    <a:gradFill flip="none" rotWithShape="1">
                      <a:gsLst>
                        <a:gs pos="0">
                          <a:schemeClr val="tx1">
                            <a:tint val="66000"/>
                            <a:satMod val="160000"/>
                          </a:schemeClr>
                        </a:gs>
                        <a:gs pos="50000">
                          <a:schemeClr val="tx1">
                            <a:tint val="44500"/>
                            <a:satMod val="160000"/>
                          </a:schemeClr>
                        </a:gs>
                        <a:gs pos="100000">
                          <a:schemeClr val="tx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91455" marR="91455" marT="45722" marB="45722">
                    <a:gradFill flip="none" rotWithShape="1">
                      <a:gsLst>
                        <a:gs pos="0">
                          <a:schemeClr val="tx1">
                            <a:tint val="66000"/>
                            <a:satMod val="160000"/>
                          </a:schemeClr>
                        </a:gs>
                        <a:gs pos="50000">
                          <a:schemeClr val="tx1">
                            <a:tint val="44500"/>
                            <a:satMod val="160000"/>
                          </a:schemeClr>
                        </a:gs>
                        <a:gs pos="100000">
                          <a:schemeClr val="tx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>
                    <a:gradFill flip="none" rotWithShape="1">
                      <a:gsLst>
                        <a:gs pos="0">
                          <a:schemeClr val="tx1">
                            <a:tint val="66000"/>
                            <a:satMod val="160000"/>
                          </a:schemeClr>
                        </a:gs>
                        <a:gs pos="50000">
                          <a:schemeClr val="tx1">
                            <a:tint val="44500"/>
                            <a:satMod val="160000"/>
                          </a:schemeClr>
                        </a:gs>
                        <a:gs pos="100000">
                          <a:schemeClr val="tx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>
                    <a:gradFill flip="none" rotWithShape="1">
                      <a:gsLst>
                        <a:gs pos="0">
                          <a:schemeClr val="tx1">
                            <a:tint val="66000"/>
                            <a:satMod val="160000"/>
                          </a:schemeClr>
                        </a:gs>
                        <a:gs pos="50000">
                          <a:schemeClr val="tx1">
                            <a:tint val="44500"/>
                            <a:satMod val="160000"/>
                          </a:schemeClr>
                        </a:gs>
                        <a:gs pos="100000">
                          <a:schemeClr val="tx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9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9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9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09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Corsi Lean Scuola &amp; Università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3492500" y="1341438"/>
            <a:ext cx="20161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solidFill>
                  <a:srgbClr val="CC0000"/>
                </a:solidFill>
              </a:rPr>
              <a:t>Scuola Secondaria</a:t>
            </a:r>
            <a:endParaRPr lang="it-IT" altLang="it-IT" sz="2800" b="1" u="sng">
              <a:solidFill>
                <a:srgbClr val="CC0000"/>
              </a:solidFill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6156325" y="126841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solidFill>
                  <a:srgbClr val="CC0000"/>
                </a:solidFill>
              </a:rPr>
              <a:t>Università</a:t>
            </a:r>
            <a:endParaRPr lang="it-IT" altLang="it-IT" sz="2800" b="1" u="sng">
              <a:solidFill>
                <a:srgbClr val="CC0000"/>
              </a:solidFill>
            </a:endParaRP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219700" y="1773238"/>
            <a:ext cx="2016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Triennale e Magistrale</a:t>
            </a:r>
            <a:endParaRPr lang="it-IT" altLang="it-IT" sz="2400" b="1" u="sng">
              <a:solidFill>
                <a:srgbClr val="CC0000"/>
              </a:solidFill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7019925" y="1957388"/>
            <a:ext cx="201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Dottorato</a:t>
            </a:r>
            <a:endParaRPr lang="it-IT" altLang="it-IT" sz="2400" b="1" u="sng">
              <a:solidFill>
                <a:srgbClr val="CC0000"/>
              </a:solidFill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3851275" y="2565400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ore</a:t>
            </a:r>
            <a:endParaRPr lang="it-IT" altLang="it-IT" sz="2400" b="1" u="sng"/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5580063" y="25654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ore</a:t>
            </a:r>
            <a:endParaRPr lang="it-IT" altLang="it-IT" sz="2400" b="1" u="sng"/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7380288" y="2565400"/>
            <a:ext cx="1295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ore</a:t>
            </a:r>
            <a:endParaRPr lang="it-IT" altLang="it-IT" sz="2400" b="1" u="sng"/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827088" y="3903663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i="1"/>
              <a:t>Lean </a:t>
            </a:r>
            <a:r>
              <a:rPr lang="it-IT" altLang="it-IT" sz="2400" b="1" i="1">
                <a:solidFill>
                  <a:srgbClr val="CC0000"/>
                </a:solidFill>
              </a:rPr>
              <a:t>Thinking</a:t>
            </a:r>
            <a:endParaRPr lang="it-IT" altLang="it-IT" sz="2400" b="1" i="1" u="sng">
              <a:solidFill>
                <a:srgbClr val="CC0000"/>
              </a:solidFill>
            </a:endParaRPr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827088" y="4551363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i="1"/>
              <a:t>Lean </a:t>
            </a:r>
            <a:r>
              <a:rPr lang="it-IT" altLang="it-IT" sz="2400" b="1" i="1">
                <a:solidFill>
                  <a:srgbClr val="CC0000"/>
                </a:solidFill>
              </a:rPr>
              <a:t>Operations</a:t>
            </a:r>
            <a:endParaRPr lang="it-IT" altLang="it-IT" sz="2400" b="1" i="1" u="sng">
              <a:solidFill>
                <a:srgbClr val="CC0000"/>
              </a:solidFill>
            </a:endParaRP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827088" y="5199063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i="1"/>
              <a:t>Lean </a:t>
            </a:r>
            <a:r>
              <a:rPr lang="it-IT" altLang="it-IT" sz="2400" b="1" i="1">
                <a:solidFill>
                  <a:srgbClr val="CC0000"/>
                </a:solidFill>
              </a:rPr>
              <a:t>Innovation</a:t>
            </a:r>
            <a:endParaRPr lang="it-IT" altLang="it-IT" sz="2400" b="1" i="1" u="sng">
              <a:solidFill>
                <a:srgbClr val="CC0000"/>
              </a:solidFill>
            </a:endParaRP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827088" y="5848350"/>
            <a:ext cx="27368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i="1"/>
              <a:t>Lean </a:t>
            </a:r>
            <a:r>
              <a:rPr lang="it-IT" altLang="it-IT" sz="2400" b="1" i="1">
                <a:solidFill>
                  <a:srgbClr val="CC0000"/>
                </a:solidFill>
              </a:rPr>
              <a:t>Management</a:t>
            </a:r>
            <a:endParaRPr lang="it-IT" altLang="it-IT" sz="2400" b="1" i="1" u="sng">
              <a:solidFill>
                <a:srgbClr val="CC0000"/>
              </a:solidFill>
            </a:endParaRP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3851275" y="3903663"/>
            <a:ext cx="129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4</a:t>
            </a:r>
            <a:endParaRPr lang="it-IT" altLang="it-IT" sz="2400" b="1" u="sng"/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3851275" y="4551363"/>
            <a:ext cx="129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12</a:t>
            </a:r>
            <a:endParaRPr lang="it-IT" altLang="it-IT" sz="2400" b="1" u="sng"/>
          </a:p>
        </p:txBody>
      </p: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323850" y="3213100"/>
            <a:ext cx="273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/>
              <a:t>TOTALE CORSO</a:t>
            </a:r>
            <a:endParaRPr lang="it-IT" altLang="it-IT" sz="2400" b="1" u="sng"/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3851275" y="3213100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16</a:t>
            </a:r>
            <a:endParaRPr lang="it-IT" altLang="it-IT" sz="2400" b="1" u="sng"/>
          </a:p>
        </p:txBody>
      </p: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5580063" y="32131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16</a:t>
            </a:r>
            <a:endParaRPr lang="it-IT" altLang="it-IT" sz="2400" b="1" u="sng"/>
          </a:p>
        </p:txBody>
      </p: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7380288" y="32131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24</a:t>
            </a:r>
            <a:endParaRPr lang="it-IT" altLang="it-IT" sz="2400" b="1" u="sng"/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5580063" y="3903663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4</a:t>
            </a:r>
            <a:endParaRPr lang="it-IT" altLang="it-IT" sz="2400" b="1" u="sng"/>
          </a:p>
        </p:txBody>
      </p: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5580063" y="4551363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8</a:t>
            </a:r>
            <a:endParaRPr lang="it-IT" altLang="it-IT" sz="2400" b="1" u="sng"/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5580063" y="5199063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4</a:t>
            </a:r>
            <a:endParaRPr lang="it-IT" altLang="it-IT" sz="2400" b="1" u="sng"/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7380288" y="3903663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4</a:t>
            </a:r>
            <a:endParaRPr lang="it-IT" altLang="it-IT" sz="2400" b="1" u="sng"/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7380288" y="4551363"/>
            <a:ext cx="1296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8</a:t>
            </a:r>
            <a:endParaRPr lang="it-IT" altLang="it-IT" sz="2400" b="1" u="sng"/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7380288" y="5199063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8</a:t>
            </a:r>
            <a:endParaRPr lang="it-IT" altLang="it-IT" sz="2400" b="1" u="sng"/>
          </a:p>
        </p:txBody>
      </p:sp>
      <p:sp>
        <p:nvSpPr>
          <p:cNvPr id="30" name="CasellaDiTesto 29"/>
          <p:cNvSpPr txBox="1">
            <a:spLocks noChangeArrowheads="1"/>
          </p:cNvSpPr>
          <p:nvPr/>
        </p:nvSpPr>
        <p:spPr bwMode="auto">
          <a:xfrm>
            <a:off x="7380288" y="5848350"/>
            <a:ext cx="12969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4</a:t>
            </a:r>
            <a:endParaRPr lang="it-IT" altLang="it-IT" sz="2400" b="1" u="sng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5400" y="115888"/>
            <a:ext cx="9155113" cy="1296987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L’esperienza</a:t>
            </a:r>
            <a:b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</a:b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a disposizione del Sistema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" name="Picture 2" descr="C:\Users\anna.possio\Desktop\CLC Prova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8" y="2201863"/>
            <a:ext cx="82042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5400" y="115888"/>
            <a:ext cx="9155113" cy="1296987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L’esperienza</a:t>
            </a:r>
            <a:b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</a:b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a disposizione del Sistema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1382" name="CasellaDiTesto 8"/>
          <p:cNvSpPr txBox="1">
            <a:spLocks noChangeArrowheads="1"/>
          </p:cNvSpPr>
          <p:nvPr/>
        </p:nvSpPr>
        <p:spPr bwMode="auto">
          <a:xfrm>
            <a:off x="539750" y="4225925"/>
            <a:ext cx="80645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i="1">
                <a:solidFill>
                  <a:srgbClr val="000000"/>
                </a:solidFill>
              </a:rPr>
              <a:t>Con il contributo delle rispettive</a:t>
            </a:r>
          </a:p>
          <a:p>
            <a:pPr algn="ctr"/>
            <a:r>
              <a:rPr lang="it-IT" altLang="it-IT" sz="4000" i="1">
                <a:solidFill>
                  <a:srgbClr val="000000"/>
                </a:solidFill>
              </a:rPr>
              <a:t> Camere di Commercio,</a:t>
            </a:r>
          </a:p>
          <a:p>
            <a:pPr algn="ctr"/>
            <a:r>
              <a:rPr lang="it-IT" altLang="it-IT" sz="4000" i="1">
                <a:solidFill>
                  <a:srgbClr val="000000"/>
                </a:solidFill>
              </a:rPr>
              <a:t> Industria, Artigianato e Agricoltura</a:t>
            </a:r>
            <a:endParaRPr lang="it-IT" altLang="it-IT" sz="4000" i="1" u="sng">
              <a:solidFill>
                <a:srgbClr val="000000"/>
              </a:solidFill>
            </a:endParaRPr>
          </a:p>
        </p:txBody>
      </p:sp>
      <p:pic>
        <p:nvPicPr>
          <p:cNvPr id="8" name="Picture 4" descr="C:\Users\anna.possio\Desktop\Logo AIN&amp;Conf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8" y="2065338"/>
            <a:ext cx="421005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9" descr="C:\Giorgio Possio\Documenti Possio\UI\EDUCATION\WS LEAN EDUCATION\Uff. S&amp;U\LOGHI\Confindustria Cuneo Sfondo Trasparen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2060575"/>
            <a:ext cx="44069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138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giorgio.possio\Downloads\logo ITS mobilità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557338"/>
            <a:ext cx="89217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olo 1"/>
          <p:cNvSpPr txBox="1">
            <a:spLocks/>
          </p:cNvSpPr>
          <p:nvPr/>
        </p:nvSpPr>
        <p:spPr bwMode="auto">
          <a:xfrm>
            <a:off x="25400" y="115888"/>
            <a:ext cx="915511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4000" b="1">
                <a:solidFill>
                  <a:srgbClr val="000000"/>
                </a:solidFill>
              </a:rPr>
              <a:t>L’esperienza</a:t>
            </a:r>
            <a:br>
              <a:rPr lang="it-IT" sz="4000" b="1">
                <a:solidFill>
                  <a:srgbClr val="000000"/>
                </a:solidFill>
              </a:rPr>
            </a:br>
            <a:r>
              <a:rPr lang="it-IT" sz="4000" b="1">
                <a:solidFill>
                  <a:srgbClr val="000000"/>
                </a:solidFill>
              </a:rPr>
              <a:t>a disposizione del Sistema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1341438"/>
            <a:ext cx="7535863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ella 15"/>
          <p:cNvGraphicFramePr>
            <a:graphicFrameLocks noGrp="1"/>
          </p:cNvGraphicFramePr>
          <p:nvPr/>
        </p:nvGraphicFramePr>
        <p:xfrm>
          <a:off x="323850" y="981075"/>
          <a:ext cx="7891463" cy="5184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0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5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917">
                <a:tc rowSpan="2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68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7" marR="91467" marT="45727" marB="45727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7" marR="91467" marT="45727" marB="45727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7" marR="91467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327">
                <a:tc gridSpan="5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3" marR="91463" marT="45739" marB="4573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32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327">
                <a:tc gridSpan="5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tc hMerge="1"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55" marR="91455"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32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354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63" marR="91463" marT="45739" marB="45739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3209925" y="1038225"/>
            <a:ext cx="122396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it-IT" altLang="it-IT" sz="2800" b="1">
                <a:solidFill>
                  <a:srgbClr val="CC0000"/>
                </a:solidFill>
              </a:rPr>
              <a:t>2010 - 2011</a:t>
            </a:r>
            <a:endParaRPr lang="it-IT" altLang="it-IT" sz="2800" b="1" u="sng">
              <a:solidFill>
                <a:srgbClr val="CC0000"/>
              </a:solidFill>
            </a:endParaRP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539750" y="4127500"/>
            <a:ext cx="208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rgbClr val="000000"/>
                </a:solidFill>
              </a:rPr>
              <a:t>UNIVERSITA’</a:t>
            </a:r>
            <a:endParaRPr lang="it-IT" altLang="it-IT" sz="2400" b="1" u="sng">
              <a:solidFill>
                <a:srgbClr val="000000"/>
              </a:solidFill>
            </a:endParaRPr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1042988" y="3430588"/>
            <a:ext cx="2136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i="1">
                <a:solidFill>
                  <a:srgbClr val="000000"/>
                </a:solidFill>
              </a:rPr>
              <a:t>Agli Studenti</a:t>
            </a:r>
            <a:endParaRPr lang="it-IT" altLang="it-IT" sz="2400" b="1" i="1" u="sng">
              <a:solidFill>
                <a:srgbClr val="000000"/>
              </a:solidFill>
            </a:endParaRPr>
          </a:p>
        </p:txBody>
      </p: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539750" y="2162175"/>
            <a:ext cx="1368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rgbClr val="000000"/>
                </a:solidFill>
              </a:rPr>
              <a:t>SCUOLA</a:t>
            </a:r>
            <a:endParaRPr lang="it-IT" altLang="it-IT" sz="2400" b="1" u="sng">
              <a:solidFill>
                <a:srgbClr val="000000"/>
              </a:solidFill>
            </a:endParaRPr>
          </a:p>
        </p:txBody>
      </p: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827088" y="2752725"/>
            <a:ext cx="2374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i="1">
                <a:solidFill>
                  <a:srgbClr val="000000"/>
                </a:solidFill>
              </a:rPr>
              <a:t>Agli Insegnanti*</a:t>
            </a:r>
            <a:endParaRPr lang="it-IT" altLang="it-IT" sz="2400" b="1" i="1" u="sng">
              <a:solidFill>
                <a:srgbClr val="000000"/>
              </a:solidFill>
            </a:endParaRPr>
          </a:p>
        </p:txBody>
      </p:sp>
      <p:sp>
        <p:nvSpPr>
          <p:cNvPr id="255034" name="CasellaDiTesto 36"/>
          <p:cNvSpPr txBox="1">
            <a:spLocks noChangeArrowheads="1"/>
          </p:cNvSpPr>
          <p:nvPr/>
        </p:nvSpPr>
        <p:spPr bwMode="auto">
          <a:xfrm>
            <a:off x="3209925" y="1671638"/>
            <a:ext cx="5035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 i="1">
                <a:solidFill>
                  <a:srgbClr val="000000"/>
                </a:solidFill>
              </a:rPr>
              <a:t>--------------- ORE CORSO ---------------</a:t>
            </a:r>
            <a:endParaRPr lang="it-IT" altLang="it-IT" sz="2400" b="1" i="1" u="sng">
              <a:solidFill>
                <a:srgbClr val="000000"/>
              </a:solidFill>
            </a:endParaRPr>
          </a:p>
        </p:txBody>
      </p: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1042988" y="4725988"/>
            <a:ext cx="2160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i="1">
                <a:solidFill>
                  <a:srgbClr val="000000"/>
                </a:solidFill>
              </a:rPr>
              <a:t>Agli Studenti</a:t>
            </a:r>
            <a:endParaRPr lang="it-IT" altLang="it-IT" sz="2400" b="1" i="1" u="sng">
              <a:solidFill>
                <a:srgbClr val="000000"/>
              </a:solidFill>
            </a:endParaRP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468313" y="5262563"/>
            <a:ext cx="2735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 u="sng">
                <a:solidFill>
                  <a:srgbClr val="000000"/>
                </a:solidFill>
              </a:rPr>
              <a:t>ORE CORSO TOTALI</a:t>
            </a:r>
          </a:p>
          <a:p>
            <a:r>
              <a:rPr lang="it-IT" altLang="it-IT" sz="2400" b="1" u="sng">
                <a:solidFill>
                  <a:srgbClr val="000000"/>
                </a:solidFill>
              </a:rPr>
              <a:t>AGLI STUDENTI</a:t>
            </a: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917575" y="6191250"/>
            <a:ext cx="3457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rgbClr val="000000"/>
                </a:solidFill>
              </a:rPr>
              <a:t>* </a:t>
            </a:r>
            <a:r>
              <a:rPr lang="it-IT" altLang="it-IT" sz="2400">
                <a:solidFill>
                  <a:srgbClr val="000000"/>
                </a:solidFill>
              </a:rPr>
              <a:t>Include affiancamenti</a:t>
            </a:r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4505325" y="1038225"/>
            <a:ext cx="122396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it-IT" altLang="it-IT" sz="2800" b="1">
                <a:solidFill>
                  <a:srgbClr val="CC0000"/>
                </a:solidFill>
              </a:rPr>
              <a:t>2011 - 2012</a:t>
            </a:r>
            <a:endParaRPr lang="it-IT" altLang="it-IT" sz="2800" b="1" u="sng">
              <a:solidFill>
                <a:srgbClr val="CC0000"/>
              </a:solidFill>
            </a:endParaRP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5729288" y="1038225"/>
            <a:ext cx="12239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it-IT" altLang="it-IT" sz="2800" b="1">
                <a:solidFill>
                  <a:srgbClr val="CC0000"/>
                </a:solidFill>
              </a:rPr>
              <a:t>2012 - 2013</a:t>
            </a:r>
            <a:endParaRPr lang="it-IT" altLang="it-IT" sz="2800" b="1" u="sng">
              <a:solidFill>
                <a:srgbClr val="CC0000"/>
              </a:solidFill>
            </a:endParaRPr>
          </a:p>
        </p:txBody>
      </p:sp>
      <p:sp>
        <p:nvSpPr>
          <p:cNvPr id="30" name="CasellaDiTesto 29"/>
          <p:cNvSpPr txBox="1">
            <a:spLocks noChangeArrowheads="1"/>
          </p:cNvSpPr>
          <p:nvPr/>
        </p:nvSpPr>
        <p:spPr bwMode="auto">
          <a:xfrm>
            <a:off x="6881813" y="1038225"/>
            <a:ext cx="14398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it-IT" altLang="it-IT" sz="2800" b="1">
                <a:solidFill>
                  <a:srgbClr val="CC0000"/>
                </a:solidFill>
              </a:rPr>
              <a:t>(2013 - 2014)</a:t>
            </a:r>
            <a:endParaRPr lang="it-IT" altLang="it-IT" sz="2800" b="1" u="sng">
              <a:solidFill>
                <a:srgbClr val="CC0000"/>
              </a:solidFill>
            </a:endParaRPr>
          </a:p>
        </p:txBody>
      </p: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3173413" y="2794000"/>
            <a:ext cx="1296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36</a:t>
            </a:r>
            <a:endParaRPr lang="it-IT" altLang="it-IT" sz="2400" b="1" u="sng"/>
          </a:p>
        </p:txBody>
      </p:sp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3173413" y="3471863"/>
            <a:ext cx="1296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0</a:t>
            </a:r>
            <a:endParaRPr lang="it-IT" altLang="it-IT" sz="2400" b="1" u="sng"/>
          </a:p>
        </p:txBody>
      </p:sp>
      <p:sp>
        <p:nvSpPr>
          <p:cNvPr id="41" name="CasellaDiTesto 40"/>
          <p:cNvSpPr txBox="1">
            <a:spLocks noChangeArrowheads="1"/>
          </p:cNvSpPr>
          <p:nvPr/>
        </p:nvSpPr>
        <p:spPr bwMode="auto">
          <a:xfrm>
            <a:off x="3173413" y="4767263"/>
            <a:ext cx="1296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0</a:t>
            </a:r>
            <a:endParaRPr lang="it-IT" altLang="it-IT" sz="2400" b="1" u="sng"/>
          </a:p>
        </p:txBody>
      </p:sp>
      <p:sp>
        <p:nvSpPr>
          <p:cNvPr id="42" name="CasellaDiTesto 41"/>
          <p:cNvSpPr txBox="1">
            <a:spLocks noChangeArrowheads="1"/>
          </p:cNvSpPr>
          <p:nvPr/>
        </p:nvSpPr>
        <p:spPr bwMode="auto">
          <a:xfrm>
            <a:off x="3173413" y="5516563"/>
            <a:ext cx="1296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0</a:t>
            </a:r>
            <a:endParaRPr lang="it-IT" altLang="it-IT" sz="2400" b="1" u="sng"/>
          </a:p>
        </p:txBody>
      </p:sp>
      <p:sp>
        <p:nvSpPr>
          <p:cNvPr id="43" name="CasellaDiTesto 42"/>
          <p:cNvSpPr txBox="1">
            <a:spLocks noChangeArrowheads="1"/>
          </p:cNvSpPr>
          <p:nvPr/>
        </p:nvSpPr>
        <p:spPr bwMode="auto">
          <a:xfrm>
            <a:off x="4438650" y="2794000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24</a:t>
            </a:r>
            <a:endParaRPr lang="it-IT" altLang="it-IT" sz="2400" b="1" u="sng"/>
          </a:p>
        </p:txBody>
      </p:sp>
      <p:sp>
        <p:nvSpPr>
          <p:cNvPr id="44" name="CasellaDiTesto 43"/>
          <p:cNvSpPr txBox="1">
            <a:spLocks noChangeArrowheads="1"/>
          </p:cNvSpPr>
          <p:nvPr/>
        </p:nvSpPr>
        <p:spPr bwMode="auto">
          <a:xfrm>
            <a:off x="4432300" y="3495675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80</a:t>
            </a:r>
            <a:endParaRPr lang="it-IT" altLang="it-IT" sz="2400" b="1" u="sng"/>
          </a:p>
        </p:txBody>
      </p:sp>
      <p:sp>
        <p:nvSpPr>
          <p:cNvPr id="45" name="CasellaDiTesto 44"/>
          <p:cNvSpPr txBox="1">
            <a:spLocks noChangeArrowheads="1"/>
          </p:cNvSpPr>
          <p:nvPr/>
        </p:nvSpPr>
        <p:spPr bwMode="auto">
          <a:xfrm>
            <a:off x="4432300" y="4791075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16</a:t>
            </a:r>
            <a:endParaRPr lang="it-IT" altLang="it-IT" sz="2400" b="1" u="sng"/>
          </a:p>
        </p:txBody>
      </p:sp>
      <p:sp>
        <p:nvSpPr>
          <p:cNvPr id="46" name="CasellaDiTesto 45"/>
          <p:cNvSpPr txBox="1">
            <a:spLocks noChangeArrowheads="1"/>
          </p:cNvSpPr>
          <p:nvPr/>
        </p:nvSpPr>
        <p:spPr bwMode="auto">
          <a:xfrm>
            <a:off x="4432300" y="5516563"/>
            <a:ext cx="129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96</a:t>
            </a:r>
            <a:endParaRPr lang="it-IT" altLang="it-IT" sz="2400" b="1" u="sng"/>
          </a:p>
        </p:txBody>
      </p:sp>
      <p:sp>
        <p:nvSpPr>
          <p:cNvPr id="47" name="CasellaDiTesto 46"/>
          <p:cNvSpPr txBox="1">
            <a:spLocks noChangeArrowheads="1"/>
          </p:cNvSpPr>
          <p:nvPr/>
        </p:nvSpPr>
        <p:spPr bwMode="auto">
          <a:xfrm>
            <a:off x="5692775" y="2794000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106</a:t>
            </a:r>
            <a:endParaRPr lang="it-IT" altLang="it-IT" sz="2400" b="1" u="sng"/>
          </a:p>
        </p:txBody>
      </p:sp>
      <p:sp>
        <p:nvSpPr>
          <p:cNvPr id="48" name="CasellaDiTesto 47"/>
          <p:cNvSpPr txBox="1">
            <a:spLocks noChangeArrowheads="1"/>
          </p:cNvSpPr>
          <p:nvPr/>
        </p:nvSpPr>
        <p:spPr bwMode="auto">
          <a:xfrm>
            <a:off x="5656263" y="3506788"/>
            <a:ext cx="1296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216</a:t>
            </a:r>
            <a:endParaRPr lang="it-IT" altLang="it-IT" sz="2400" b="1" u="sng"/>
          </a:p>
        </p:txBody>
      </p:sp>
      <p:sp>
        <p:nvSpPr>
          <p:cNvPr id="49" name="CasellaDiTesto 48"/>
          <p:cNvSpPr txBox="1">
            <a:spLocks noChangeArrowheads="1"/>
          </p:cNvSpPr>
          <p:nvPr/>
        </p:nvSpPr>
        <p:spPr bwMode="auto">
          <a:xfrm>
            <a:off x="5656263" y="4791075"/>
            <a:ext cx="1296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56</a:t>
            </a:r>
            <a:endParaRPr lang="it-IT" altLang="it-IT" sz="2400" b="1" u="sng"/>
          </a:p>
        </p:txBody>
      </p:sp>
      <p:sp>
        <p:nvSpPr>
          <p:cNvPr id="50" name="CasellaDiTesto 49"/>
          <p:cNvSpPr txBox="1">
            <a:spLocks noChangeArrowheads="1"/>
          </p:cNvSpPr>
          <p:nvPr/>
        </p:nvSpPr>
        <p:spPr bwMode="auto">
          <a:xfrm>
            <a:off x="5702300" y="5516563"/>
            <a:ext cx="129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272</a:t>
            </a:r>
            <a:endParaRPr lang="it-IT" altLang="it-IT" sz="2400" b="1" u="sng"/>
          </a:p>
        </p:txBody>
      </p:sp>
      <p:sp>
        <p:nvSpPr>
          <p:cNvPr id="51" name="CasellaDiTesto 50"/>
          <p:cNvSpPr txBox="1">
            <a:spLocks noChangeArrowheads="1"/>
          </p:cNvSpPr>
          <p:nvPr/>
        </p:nvSpPr>
        <p:spPr bwMode="auto">
          <a:xfrm>
            <a:off x="6953250" y="2794000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136</a:t>
            </a:r>
            <a:endParaRPr lang="it-IT" altLang="it-IT" sz="2400" b="1" u="sng"/>
          </a:p>
        </p:txBody>
      </p:sp>
      <p:sp>
        <p:nvSpPr>
          <p:cNvPr id="52" name="CasellaDiTesto 51"/>
          <p:cNvSpPr txBox="1">
            <a:spLocks noChangeArrowheads="1"/>
          </p:cNvSpPr>
          <p:nvPr/>
        </p:nvSpPr>
        <p:spPr bwMode="auto">
          <a:xfrm>
            <a:off x="6953250" y="3470275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416</a:t>
            </a:r>
            <a:endParaRPr lang="it-IT" altLang="it-IT" sz="2400" b="1" u="sng"/>
          </a:p>
        </p:txBody>
      </p:sp>
      <p:sp>
        <p:nvSpPr>
          <p:cNvPr id="53" name="CasellaDiTesto 52"/>
          <p:cNvSpPr txBox="1">
            <a:spLocks noChangeArrowheads="1"/>
          </p:cNvSpPr>
          <p:nvPr/>
        </p:nvSpPr>
        <p:spPr bwMode="auto">
          <a:xfrm>
            <a:off x="6953250" y="4791075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56</a:t>
            </a:r>
            <a:endParaRPr lang="it-IT" altLang="it-IT" sz="2400" b="1" u="sng"/>
          </a:p>
        </p:txBody>
      </p:sp>
      <p:sp>
        <p:nvSpPr>
          <p:cNvPr id="54" name="CasellaDiTesto 53"/>
          <p:cNvSpPr txBox="1">
            <a:spLocks noChangeArrowheads="1"/>
          </p:cNvSpPr>
          <p:nvPr/>
        </p:nvSpPr>
        <p:spPr bwMode="auto">
          <a:xfrm>
            <a:off x="6953250" y="5516563"/>
            <a:ext cx="129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1"/>
              <a:t>472</a:t>
            </a:r>
            <a:endParaRPr lang="it-IT" altLang="it-IT" sz="2400" b="1" u="sng"/>
          </a:p>
        </p:txBody>
      </p:sp>
      <p:sp>
        <p:nvSpPr>
          <p:cNvPr id="55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Indicatori di Attività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Prov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. TO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6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457200" y="115888"/>
            <a:ext cx="8229600" cy="7207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charset="0"/>
              </a:rPr>
              <a:t>Ore-corso erogate agli Studenti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graphicFrame>
        <p:nvGraphicFramePr>
          <p:cNvPr id="106500" name="Object 4"/>
          <p:cNvGraphicFramePr>
            <a:graphicFrameLocks/>
          </p:cNvGraphicFramePr>
          <p:nvPr/>
        </p:nvGraphicFramePr>
        <p:xfrm>
          <a:off x="406400" y="785813"/>
          <a:ext cx="8274050" cy="586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1" r:id="rId4" imgW="8272989" imgH="5864860" progId="Excel.Sheet.8">
                  <p:embed/>
                </p:oleObj>
              </mc:Choice>
              <mc:Fallback>
                <p:oleObj r:id="rId4" imgW="8272989" imgH="5864860" progId="Excel.Shee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785813"/>
                        <a:ext cx="8274050" cy="586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2"/>
          <p:cNvSpPr>
            <a:spLocks noChangeArrowheads="1"/>
          </p:cNvSpPr>
          <p:nvPr/>
        </p:nvSpPr>
        <p:spPr bwMode="auto">
          <a:xfrm>
            <a:off x="0" y="620713"/>
            <a:ext cx="91440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4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CONSAPEVOLEZZA 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7" name="Rettangolo 2"/>
          <p:cNvSpPr>
            <a:spLocks noChangeArrowheads="1"/>
          </p:cNvSpPr>
          <p:nvPr/>
        </p:nvSpPr>
        <p:spPr bwMode="auto">
          <a:xfrm>
            <a:off x="34925" y="1878013"/>
            <a:ext cx="91440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4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  <a:r>
              <a:rPr lang="it-IT" altLang="it-IT" sz="4400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ESPERIENZA </a:t>
            </a:r>
            <a:r>
              <a:rPr lang="it-IT" altLang="it-IT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8" name="Rettangolo 2"/>
          <p:cNvSpPr>
            <a:spLocks noChangeArrowheads="1"/>
          </p:cNvSpPr>
          <p:nvPr/>
        </p:nvSpPr>
        <p:spPr bwMode="auto">
          <a:xfrm>
            <a:off x="-36513" y="3317875"/>
            <a:ext cx="9144001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4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APPROCCIO </a:t>
            </a:r>
            <a:r>
              <a:rPr lang="it-IT" altLang="it-IT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  <p:sp>
        <p:nvSpPr>
          <p:cNvPr id="9" name="Rettangolo 2"/>
          <p:cNvSpPr>
            <a:spLocks noChangeArrowheads="1"/>
          </p:cNvSpPr>
          <p:nvPr/>
        </p:nvSpPr>
        <p:spPr bwMode="auto">
          <a:xfrm>
            <a:off x="-36513" y="4686300"/>
            <a:ext cx="9144001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altLang="it-IT" b="1" i="1">
              <a:solidFill>
                <a:srgbClr val="000000"/>
              </a:solidFill>
              <a:ea typeface="Times New Roman" pitchFamily="18" charset="0"/>
              <a:cs typeface="Verdana" pitchFamily="34" charset="0"/>
            </a:endParaRPr>
          </a:p>
          <a:p>
            <a:pPr algn="ctr"/>
            <a:r>
              <a:rPr lang="it-IT" altLang="it-IT" sz="4400" b="1" i="1">
                <a:solidFill>
                  <a:srgbClr val="000000"/>
                </a:solidFill>
                <a:ea typeface="Times New Roman" pitchFamily="18" charset="0"/>
                <a:cs typeface="Verdana" pitchFamily="34" charset="0"/>
              </a:rPr>
              <a:t> </a:t>
            </a:r>
            <a:r>
              <a:rPr lang="it-IT" altLang="it-IT" sz="4400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STRUMENTI </a:t>
            </a:r>
            <a:r>
              <a:rPr lang="it-IT" altLang="it-IT" b="1" i="1">
                <a:solidFill>
                  <a:srgbClr val="CC0000"/>
                </a:solidFill>
                <a:ea typeface="Times New Roman" pitchFamily="18" charset="0"/>
                <a:cs typeface="Verdana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olo 1"/>
          <p:cNvSpPr>
            <a:spLocks noGrp="1"/>
          </p:cNvSpPr>
          <p:nvPr>
            <p:ph type="ctrTitle"/>
          </p:nvPr>
        </p:nvSpPr>
        <p:spPr>
          <a:xfrm>
            <a:off x="250825" y="1268413"/>
            <a:ext cx="8642350" cy="1439862"/>
          </a:xfrm>
        </p:spPr>
        <p:txBody>
          <a:bodyPr/>
          <a:lstStyle/>
          <a:p>
            <a:pPr eaLnBrk="1" hangingPunct="1"/>
            <a:r>
              <a:rPr lang="it-IT" altLang="it-IT" sz="6600" i="1" smtClean="0"/>
              <a:t>Perché</a:t>
            </a:r>
            <a:r>
              <a:rPr lang="it-IT" altLang="it-IT" smtClean="0"/>
              <a:t> </a:t>
            </a:r>
          </a:p>
        </p:txBody>
      </p:sp>
      <p:sp>
        <p:nvSpPr>
          <p:cNvPr id="34819" name="Titolo 1"/>
          <p:cNvSpPr txBox="1">
            <a:spLocks/>
          </p:cNvSpPr>
          <p:nvPr/>
        </p:nvSpPr>
        <p:spPr bwMode="auto">
          <a:xfrm>
            <a:off x="250825" y="2636838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4800" b="1">
                <a:solidFill>
                  <a:srgbClr val="CC0000"/>
                </a:solidFill>
              </a:rPr>
              <a:t>PER L’EDUCATION</a:t>
            </a:r>
          </a:p>
        </p:txBody>
      </p:sp>
      <p:sp>
        <p:nvSpPr>
          <p:cNvPr id="104451" name="Titolo 1"/>
          <p:cNvSpPr txBox="1">
            <a:spLocks/>
          </p:cNvSpPr>
          <p:nvPr/>
        </p:nvSpPr>
        <p:spPr bwMode="auto">
          <a:xfrm>
            <a:off x="250825" y="4005263"/>
            <a:ext cx="8642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6600" i="1">
                <a:solidFill>
                  <a:srgbClr val="000000"/>
                </a:solidFill>
              </a:rPr>
              <a:t>?</a:t>
            </a:r>
            <a:endParaRPr lang="it-IT" altLang="it-IT" sz="6600" i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2" descr="C:\Documents and Settings\cristiano.cazzolato\Desktop\LEN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1341438"/>
            <a:ext cx="7535863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S LEN - PRESENTAZIONE G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3-09_Lean Education Ki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WS LEN - PRESENTAZIONE GP</Template>
  <TotalTime>7392</TotalTime>
  <Words>1406</Words>
  <Application>Microsoft Office PowerPoint</Application>
  <PresentationFormat>Presentazione su schermo (4:3)</PresentationFormat>
  <Paragraphs>329</Paragraphs>
  <Slides>90</Slides>
  <Notes>79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90</vt:i4>
      </vt:variant>
    </vt:vector>
  </HeadingPairs>
  <TitlesOfParts>
    <vt:vector size="104" baseType="lpstr">
      <vt:lpstr>Arial</vt:lpstr>
      <vt:lpstr>Calibri</vt:lpstr>
      <vt:lpstr>Century Gothic</vt:lpstr>
      <vt:lpstr>Times New Roman</vt:lpstr>
      <vt:lpstr>Verdana</vt:lpstr>
      <vt:lpstr>WS LEN - PRESENTAZIONE GP</vt:lpstr>
      <vt:lpstr>Tema di Office</vt:lpstr>
      <vt:lpstr>2013-09_Lean Education Kit Presentation</vt:lpstr>
      <vt:lpstr>1_Tema di Office</vt:lpstr>
      <vt:lpstr>2_Tema di Office</vt:lpstr>
      <vt:lpstr>3_Tema di Office</vt:lpstr>
      <vt:lpstr>4_Tema di Office</vt:lpstr>
      <vt:lpstr>Immagine bitmap</vt:lpstr>
      <vt:lpstr>Foglio di lavoro di Microsoft Excel 97-2003</vt:lpstr>
      <vt:lpstr>STRATEGIE PER L’EDUCATION DELL’UNIONE INDUSTRIALE DI TORINO PER LA DIFFUSIONE DELLA CULTURA DELL’INNOVAZIONE GESTIONALE</vt:lpstr>
      <vt:lpstr>STRATEGIE PER L’EDUCATION DELL’UNIONE INDUSTRIALE DI TORINO PER LA DIFFUSIONE DELLA CULTURA DELL’INNOVAZIONE GESTIONALE</vt:lpstr>
      <vt:lpstr>Perché </vt:lpstr>
      <vt:lpstr>STRATEGIE PER L’EDUCATION DELL’UNIONE INDUSTRIALE DI TORINO PER LA DIFFUSIONE DELLA CULTURA DELL’INNOVAZIONE GESTIONALE</vt:lpstr>
      <vt:lpstr>Perché </vt:lpstr>
      <vt:lpstr>STRATEGIE PER L’EDUCATION DELL’UNIONE INDUSTRIALE DI TORINO PER LA DIFFUSIONE DELLA CULTURA DELL’INNOVAZIONE GESTIONALE</vt:lpstr>
      <vt:lpstr>Perché </vt:lpstr>
      <vt:lpstr>STRATEGIE PER L’EDUCATION DELL’UNIONE INDUSTRIALE DI TORINO PER LA DIFFUSIONE DELLA CULTURA DELL’INNOVAZIONE GESTIONALE</vt:lpstr>
      <vt:lpstr>Perché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Lean Education Network: Principali Obiettivi</vt:lpstr>
      <vt:lpstr>Lean Education Network: Principali Obiettivi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Corsi Lean Scuola &amp; Università</vt:lpstr>
      <vt:lpstr>L’esperienza a disposizione del Sistema</vt:lpstr>
      <vt:lpstr>L’esperienza a disposizione del Sistema</vt:lpstr>
      <vt:lpstr>Presentazione standard di PowerPoint</vt:lpstr>
      <vt:lpstr>Presentazione standard di PowerPoint</vt:lpstr>
      <vt:lpstr>Indicatori di Attività Prov. TO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 PER L’EDUCATION DELL’UNIONE INDUSTRIALE DI TORINO PER LA DIFFUSIONE DELLA CULTURA DELL’INNOVAZIONE GESTIONALE</dc:title>
  <dc:creator>Giorgio Possio</dc:creator>
  <cp:lastModifiedBy>Barbero Paola UI Torino</cp:lastModifiedBy>
  <cp:revision>269</cp:revision>
  <cp:lastPrinted>2013-10-06T12:31:45Z</cp:lastPrinted>
  <dcterms:created xsi:type="dcterms:W3CDTF">2013-10-06T16:30:54Z</dcterms:created>
  <dcterms:modified xsi:type="dcterms:W3CDTF">2020-07-27T10:11:57Z</dcterms:modified>
</cp:coreProperties>
</file>