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7"/>
  </p:notesMasterIdLst>
  <p:handoutMasterIdLst>
    <p:handoutMasterId r:id="rId18"/>
  </p:handoutMasterIdLst>
  <p:sldIdLst>
    <p:sldId id="277" r:id="rId2"/>
    <p:sldId id="318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9" r:id="rId12"/>
    <p:sldId id="320" r:id="rId13"/>
    <p:sldId id="316" r:id="rId14"/>
    <p:sldId id="297" r:id="rId15"/>
    <p:sldId id="317" r:id="rId16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99"/>
    <a:srgbClr val="99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719" autoAdjust="0"/>
    <p:restoredTop sz="94660"/>
  </p:normalViewPr>
  <p:slideViewPr>
    <p:cSldViewPr>
      <p:cViewPr>
        <p:scale>
          <a:sx n="66" d="100"/>
          <a:sy n="66" d="100"/>
        </p:scale>
        <p:origin x="-1158" y="-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156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197BFAC-DC76-493E-BC79-FA52B227101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C2ABD88-FDF2-4F1B-8601-B385E327EE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D37B95-BC59-4526-946F-AFF969511F82}" type="slidenum">
              <a:rPr lang="it-IT" smtClean="0">
                <a:cs typeface="Arial" charset="0"/>
              </a:rPr>
              <a:pPr/>
              <a:t>3</a:t>
            </a:fld>
            <a:endParaRPr lang="it-IT" smtClean="0">
              <a:cs typeface="Arial" charset="0"/>
            </a:endParaRPr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Lean Education Network  -  Stefano Fava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C15F0-B1B7-4FB1-A2A7-DEFC2EDA6BA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Lean Education Network  -  Stefano Fava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6471D-EF37-4A3A-BFF3-5D7C2F272D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Lean Education Network  -  Stefano Fava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6FDB3-4925-48B6-84EB-E16AA6063A0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Lean Education Network  -  Stefano Fava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9872D-5FAF-4E25-BB0D-6ACC9F88C28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Lean Education Network  -  Stefano Fava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AD4ED-8A60-4E52-8AC0-FC0FE41D1A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Lean Education Network  -  Stefano Fava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B757-83DE-48C1-8A95-01BD4CC69E5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Lean Education Network  -  Stefano Fava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6E06D-8AB2-4821-9853-18A7E47780F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Lean Education Network  -  Stefano Fava</a:t>
            </a: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4FC98-F086-40C8-8483-F59FE07B2A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Lean Education Network  -  Stefano Fava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01207-8EB1-4A9B-9EAD-CC028193390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Lean Education Network  -  Stefano Fava</a:t>
            </a: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2FDDD-974B-4822-9BC2-7C96B82D62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Lean Education Network  -  Stefano Fava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87AD4-0830-4550-9A93-36DD23A87F7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Lean Education Network  -  Stefano Fava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DCAFF-BBDA-4115-8D94-47237B32E6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9" name="Object 7"/>
          <p:cNvGraphicFramePr>
            <a:graphicFrameLocks noChangeAspect="1"/>
          </p:cNvGraphicFramePr>
          <p:nvPr/>
        </p:nvGraphicFramePr>
        <p:xfrm>
          <a:off x="971550" y="115888"/>
          <a:ext cx="319563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0" name="Image" r:id="rId15" imgW="2933333" imgH="812412" progId="">
                  <p:embed/>
                </p:oleObj>
              </mc:Choice>
              <mc:Fallback>
                <p:oleObj name="Image" r:id="rId15" imgW="2933333" imgH="812412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15888"/>
                        <a:ext cx="3195638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79613" y="6453188"/>
            <a:ext cx="5256212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003399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it-IT"/>
              <a:t>Lean Education Network  -  Stefano Fava</a:t>
            </a:r>
          </a:p>
        </p:txBody>
      </p:sp>
      <p:sp>
        <p:nvSpPr>
          <p:cNvPr id="3892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cs typeface="+mn-cs"/>
              </a:defRPr>
            </a:lvl1pPr>
          </a:lstStyle>
          <a:p>
            <a:pPr>
              <a:defRPr/>
            </a:pPr>
            <a:fld id="{F4C3D68F-E8C0-466C-B1D0-B04C1F0689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38927" name="Text Box 15"/>
          <p:cNvSpPr txBox="1">
            <a:spLocks noChangeArrowheads="1"/>
          </p:cNvSpPr>
          <p:nvPr userDrawn="1"/>
        </p:nvSpPr>
        <p:spPr bwMode="auto">
          <a:xfrm>
            <a:off x="0" y="6453188"/>
            <a:ext cx="2700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400" b="1">
                <a:solidFill>
                  <a:srgbClr val="003399"/>
                </a:solidFill>
                <a:cs typeface="+mn-cs"/>
              </a:rPr>
              <a:t>24 ottobre 2012</a:t>
            </a:r>
          </a:p>
        </p:txBody>
      </p:sp>
      <p:pic>
        <p:nvPicPr>
          <p:cNvPr id="38924" name="Picture 16" descr="LEN Scuole logo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5724525" y="0"/>
            <a:ext cx="19240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9" name="Rectangle 17"/>
          <p:cNvSpPr>
            <a:spLocks noChangeArrowheads="1"/>
          </p:cNvSpPr>
          <p:nvPr userDrawn="1"/>
        </p:nvSpPr>
        <p:spPr bwMode="auto">
          <a:xfrm>
            <a:off x="0" y="908050"/>
            <a:ext cx="9144000" cy="5545138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50" name="Segnaposto piè di pagina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IT" smtClean="0">
                <a:cs typeface="Arial" charset="0"/>
              </a:rPr>
              <a:t>Lean Education Network  -  Stefano Fava</a:t>
            </a:r>
          </a:p>
        </p:txBody>
      </p:sp>
      <p:sp>
        <p:nvSpPr>
          <p:cNvPr id="236551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B67537B-173A-446C-BF77-B33815210124}" type="slidenum">
              <a:rPr lang="it-IT" smtClean="0">
                <a:cs typeface="Arial" charset="0"/>
              </a:rPr>
              <a:pPr/>
              <a:t>1</a:t>
            </a:fld>
            <a:endParaRPr lang="it-IT" smtClean="0">
              <a:cs typeface="Arial" charset="0"/>
            </a:endParaRPr>
          </a:p>
        </p:txBody>
      </p:sp>
      <p:graphicFrame>
        <p:nvGraphicFramePr>
          <p:cNvPr id="236548" name="Object 4"/>
          <p:cNvGraphicFramePr>
            <a:graphicFrameLocks noChangeAspect="1"/>
          </p:cNvGraphicFramePr>
          <p:nvPr/>
        </p:nvGraphicFramePr>
        <p:xfrm>
          <a:off x="2771775" y="4076700"/>
          <a:ext cx="3005138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50" name="Image" r:id="rId3" imgW="4228571" imgH="3123810" progId="">
                  <p:embed/>
                </p:oleObj>
              </mc:Choice>
              <mc:Fallback>
                <p:oleObj name="Image" r:id="rId3" imgW="4228571" imgH="312381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4076700"/>
                        <a:ext cx="3005138" cy="221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49" name="Object 5"/>
          <p:cNvGraphicFramePr>
            <a:graphicFrameLocks noChangeAspect="1"/>
          </p:cNvGraphicFramePr>
          <p:nvPr/>
        </p:nvGraphicFramePr>
        <p:xfrm>
          <a:off x="755650" y="981075"/>
          <a:ext cx="7872413" cy="311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51" name="Image" r:id="rId5" imgW="7873016" imgH="3111111" progId="">
                  <p:embed/>
                </p:oleObj>
              </mc:Choice>
              <mc:Fallback>
                <p:oleObj name="Image" r:id="rId5" imgW="7873016" imgH="3111111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981075"/>
                        <a:ext cx="7872413" cy="311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Segnaposto piè di pagina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IT" smtClean="0">
                <a:cs typeface="Arial" charset="0"/>
              </a:rPr>
              <a:t>Lean Education Network  -  Stefano Fava</a:t>
            </a:r>
          </a:p>
        </p:txBody>
      </p:sp>
      <p:sp>
        <p:nvSpPr>
          <p:cNvPr id="246786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BA0FF71-2C16-4D68-9E2C-FFD9A3728703}" type="slidenum">
              <a:rPr lang="it-IT" smtClean="0">
                <a:cs typeface="Arial" charset="0"/>
              </a:rPr>
              <a:pPr/>
              <a:t>10</a:t>
            </a:fld>
            <a:endParaRPr lang="it-IT" smtClean="0">
              <a:cs typeface="Arial" charset="0"/>
            </a:endParaRPr>
          </a:p>
        </p:txBody>
      </p:sp>
      <p:sp>
        <p:nvSpPr>
          <p:cNvPr id="278530" name="Text Box 2"/>
          <p:cNvSpPr txBox="1">
            <a:spLocks noChangeArrowheads="1"/>
          </p:cNvSpPr>
          <p:nvPr/>
        </p:nvSpPr>
        <p:spPr bwMode="auto">
          <a:xfrm>
            <a:off x="179388" y="2852738"/>
            <a:ext cx="8785225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buFontTx/>
              <a:buChar char="•"/>
            </a:pPr>
            <a:r>
              <a:rPr lang="it-IT" sz="2000">
                <a:solidFill>
                  <a:srgbClr val="FFFF00"/>
                </a:solidFill>
              </a:rPr>
              <a:t>La rete è un’occasione per i docenti che possono uscire dal compartimento stagno delle proprie aule e confrontarsi su tematiche nuove.</a:t>
            </a:r>
          </a:p>
          <a:p>
            <a:pPr marL="174625" indent="-174625">
              <a:buFontTx/>
              <a:buChar char="•"/>
            </a:pPr>
            <a:endParaRPr lang="it-IT" sz="800">
              <a:solidFill>
                <a:srgbClr val="FFFF00"/>
              </a:solidFill>
            </a:endParaRPr>
          </a:p>
          <a:p>
            <a:pPr marL="174625" indent="-174625">
              <a:buFontTx/>
              <a:buChar char="•"/>
            </a:pPr>
            <a:r>
              <a:rPr lang="it-IT" sz="2000">
                <a:solidFill>
                  <a:srgbClr val="FFFF00"/>
                </a:solidFill>
              </a:rPr>
              <a:t>Con l ’esperienza dei poli sono cresciuto professionalmente allargando gli orizzonti, e uscendo dalla classe, spero accada anche con la rete.</a:t>
            </a:r>
          </a:p>
          <a:p>
            <a:pPr marL="174625" indent="-174625">
              <a:buFontTx/>
              <a:buChar char="•"/>
            </a:pPr>
            <a:endParaRPr lang="it-IT" sz="600">
              <a:solidFill>
                <a:srgbClr val="FFFF00"/>
              </a:solidFill>
            </a:endParaRPr>
          </a:p>
          <a:p>
            <a:pPr marL="174625" indent="-174625">
              <a:buFontTx/>
              <a:buChar char="•"/>
            </a:pPr>
            <a:r>
              <a:rPr lang="it-IT" sz="2000">
                <a:solidFill>
                  <a:srgbClr val="FFFF00"/>
                </a:solidFill>
              </a:rPr>
              <a:t>Sperimentare alcune pratiche in regime pioneristico è sicuramente interessante.</a:t>
            </a:r>
          </a:p>
          <a:p>
            <a:pPr marL="174625" indent="-174625">
              <a:buFontTx/>
              <a:buChar char="•"/>
            </a:pPr>
            <a:r>
              <a:rPr lang="it-IT" sz="2000">
                <a:solidFill>
                  <a:srgbClr val="FFFF00"/>
                </a:solidFill>
              </a:rPr>
              <a:t>Il compito e quello di costruire una filiera formativa corta scuola azienda .</a:t>
            </a:r>
          </a:p>
          <a:p>
            <a:pPr marL="174625" indent="-174625">
              <a:buFontTx/>
              <a:buChar char="•"/>
            </a:pPr>
            <a:endParaRPr lang="it-IT" sz="800">
              <a:solidFill>
                <a:srgbClr val="FFFF00"/>
              </a:solidFill>
            </a:endParaRPr>
          </a:p>
          <a:p>
            <a:pPr marL="174625" indent="-174625">
              <a:buFontTx/>
              <a:buChar char="•"/>
            </a:pPr>
            <a:r>
              <a:rPr lang="it-IT" sz="2000">
                <a:solidFill>
                  <a:srgbClr val="FFFF00"/>
                </a:solidFill>
              </a:rPr>
              <a:t>La lean dal punto di vista didattico non è qualcosa in più, è la rete che consente lo scambio di esperienze.</a:t>
            </a:r>
          </a:p>
          <a:p>
            <a:pPr marL="174625" indent="-174625">
              <a:buFontTx/>
              <a:buChar char="•"/>
            </a:pPr>
            <a:endParaRPr lang="it-IT" sz="800">
              <a:solidFill>
                <a:srgbClr val="FFFF00"/>
              </a:solidFill>
            </a:endParaRPr>
          </a:p>
          <a:p>
            <a:pPr marL="174625" indent="-174625">
              <a:buFontTx/>
              <a:buChar char="•"/>
            </a:pPr>
            <a:r>
              <a:rPr lang="it-IT" sz="2000">
                <a:solidFill>
                  <a:srgbClr val="FFFF00"/>
                </a:solidFill>
              </a:rPr>
              <a:t>Spero che la rete possa aiutarci.</a:t>
            </a:r>
          </a:p>
        </p:txBody>
      </p:sp>
      <p:sp>
        <p:nvSpPr>
          <p:cNvPr id="246788" name="Rectangle 3"/>
          <p:cNvSpPr>
            <a:spLocks noChangeArrowheads="1"/>
          </p:cNvSpPr>
          <p:nvPr/>
        </p:nvSpPr>
        <p:spPr bwMode="auto">
          <a:xfrm>
            <a:off x="1042988" y="908050"/>
            <a:ext cx="5259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400" b="1">
                <a:solidFill>
                  <a:srgbClr val="FFFF00"/>
                </a:solidFill>
              </a:rPr>
              <a:t>I docenti: che ne pensi della Rete ?</a:t>
            </a:r>
          </a:p>
        </p:txBody>
      </p:sp>
      <p:pic>
        <p:nvPicPr>
          <p:cNvPr id="246789" name="Picture 5" descr="rag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1028700"/>
            <a:ext cx="2484437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8534" name="Rectangle 6"/>
          <p:cNvSpPr>
            <a:spLocks noChangeArrowheads="1"/>
          </p:cNvSpPr>
          <p:nvPr/>
        </p:nvSpPr>
        <p:spPr bwMode="auto">
          <a:xfrm>
            <a:off x="179388" y="1412875"/>
            <a:ext cx="64087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buFontTx/>
              <a:buChar char="•"/>
            </a:pPr>
            <a:r>
              <a:rPr lang="it-IT" sz="2000">
                <a:solidFill>
                  <a:srgbClr val="FFFF00"/>
                </a:solidFill>
              </a:rPr>
              <a:t>La rete consente l’incontro tra la scuola e il mondo </a:t>
            </a:r>
          </a:p>
          <a:p>
            <a:pPr marL="174625" indent="-174625"/>
            <a:r>
              <a:rPr lang="it-IT" sz="2000">
                <a:solidFill>
                  <a:srgbClr val="FFFF00"/>
                </a:solidFill>
              </a:rPr>
              <a:t>   del lavoro e lo scambio di idee e di esperienze.</a:t>
            </a:r>
          </a:p>
        </p:txBody>
      </p:sp>
      <p:sp>
        <p:nvSpPr>
          <p:cNvPr id="278535" name="Rectangle 7"/>
          <p:cNvSpPr>
            <a:spLocks noChangeArrowheads="1"/>
          </p:cNvSpPr>
          <p:nvPr/>
        </p:nvSpPr>
        <p:spPr bwMode="auto">
          <a:xfrm>
            <a:off x="179388" y="2133600"/>
            <a:ext cx="64817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buFontTx/>
              <a:buChar char="•"/>
            </a:pPr>
            <a:r>
              <a:rPr lang="it-IT" sz="2000">
                <a:solidFill>
                  <a:srgbClr val="FFFF00"/>
                </a:solidFill>
              </a:rPr>
              <a:t>In questa rete non ci sono interessi materiali, intendo risorse da dividere, perciò l’ambiente è più sereno.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8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8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8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8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8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8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8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8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8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8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8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8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8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8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8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8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8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8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Segnaposto piè di pagina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IT" smtClean="0">
                <a:cs typeface="Arial" charset="0"/>
              </a:rPr>
              <a:t>Lean Education Network  -  Stefano Fava</a:t>
            </a:r>
          </a:p>
        </p:txBody>
      </p:sp>
      <p:sp>
        <p:nvSpPr>
          <p:cNvPr id="247810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15717BC-A190-4142-8953-5C50404FBC88}" type="slidenum">
              <a:rPr lang="it-IT" smtClean="0">
                <a:cs typeface="Arial" charset="0"/>
              </a:rPr>
              <a:pPr/>
              <a:t>11</a:t>
            </a:fld>
            <a:endParaRPr lang="it-IT" smtClean="0">
              <a:cs typeface="Arial" charset="0"/>
            </a:endParaRPr>
          </a:p>
        </p:txBody>
      </p:sp>
      <p:sp>
        <p:nvSpPr>
          <p:cNvPr id="290818" name="Text Box 2"/>
          <p:cNvSpPr txBox="1">
            <a:spLocks noChangeArrowheads="1"/>
          </p:cNvSpPr>
          <p:nvPr/>
        </p:nvSpPr>
        <p:spPr bwMode="auto">
          <a:xfrm>
            <a:off x="250825" y="2420938"/>
            <a:ext cx="864235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buFontTx/>
              <a:buChar char="•"/>
            </a:pPr>
            <a:r>
              <a:rPr lang="it-IT" sz="2000">
                <a:solidFill>
                  <a:srgbClr val="FFFF00"/>
                </a:solidFill>
              </a:rPr>
              <a:t>Ci sono aziende “illuminate” che creano buone condizioni di lavoro, valorizzando le capacità del personale, consentendogli di dare il meglio.</a:t>
            </a:r>
          </a:p>
          <a:p>
            <a:pPr marL="174625" indent="-174625">
              <a:buFontTx/>
              <a:buChar char="•"/>
            </a:pPr>
            <a:endParaRPr lang="it-IT" sz="1000">
              <a:solidFill>
                <a:srgbClr val="FFFF00"/>
              </a:solidFill>
            </a:endParaRPr>
          </a:p>
          <a:p>
            <a:pPr marL="174625" indent="-174625">
              <a:buFontTx/>
              <a:buChar char="•"/>
            </a:pPr>
            <a:r>
              <a:rPr lang="it-IT" sz="2000">
                <a:solidFill>
                  <a:srgbClr val="FFFF00"/>
                </a:solidFill>
              </a:rPr>
              <a:t>Ci sono </a:t>
            </a:r>
            <a:r>
              <a:rPr lang="it-IT">
                <a:solidFill>
                  <a:srgbClr val="FFFF00"/>
                </a:solidFill>
              </a:rPr>
              <a:t>aziende</a:t>
            </a:r>
            <a:r>
              <a:rPr lang="it-IT" sz="2000">
                <a:solidFill>
                  <a:srgbClr val="FFFF00"/>
                </a:solidFill>
              </a:rPr>
              <a:t> in cui la prestazione deve essere sempre migliore, cioè bisogna dare sempre di più, in qui casi il personale anche se è flessibile è stressato e non ce la fa e si sente vessato e poco gratificato.</a:t>
            </a:r>
          </a:p>
          <a:p>
            <a:pPr marL="174625" indent="-174625">
              <a:buFontTx/>
              <a:buChar char="•"/>
            </a:pPr>
            <a:endParaRPr lang="it-IT" sz="1000">
              <a:solidFill>
                <a:srgbClr val="FFFF00"/>
              </a:solidFill>
            </a:endParaRPr>
          </a:p>
          <a:p>
            <a:pPr marL="174625" indent="-174625">
              <a:buFontTx/>
              <a:buChar char="•"/>
            </a:pPr>
            <a:r>
              <a:rPr lang="it-IT" sz="2000">
                <a:solidFill>
                  <a:srgbClr val="FFFF00"/>
                </a:solidFill>
              </a:rPr>
              <a:t>In tutti i settori ci sono ampi spazi di miglioramento continuo, per alleggerire il lavoro ed eliminare procedure che fanno perdere tempo e che non soddisfano ne il personale ne l’utenza.</a:t>
            </a:r>
          </a:p>
          <a:p>
            <a:pPr marL="174625" indent="-174625">
              <a:buFontTx/>
              <a:buChar char="•"/>
            </a:pPr>
            <a:endParaRPr lang="it-IT" sz="1000">
              <a:solidFill>
                <a:srgbClr val="FFFF00"/>
              </a:solidFill>
            </a:endParaRPr>
          </a:p>
          <a:p>
            <a:pPr marL="174625" indent="-174625">
              <a:buFontTx/>
              <a:buChar char="•"/>
            </a:pPr>
            <a:r>
              <a:rPr lang="it-IT" sz="2000">
                <a:solidFill>
                  <a:srgbClr val="FFFF00"/>
                </a:solidFill>
              </a:rPr>
              <a:t>Spero che non finisca come le solite pratiche organizzative con modelli dichiarati ma poco praticati, come la qualità.</a:t>
            </a:r>
          </a:p>
        </p:txBody>
      </p:sp>
      <p:sp>
        <p:nvSpPr>
          <p:cNvPr id="247812" name="Rectangle 3"/>
          <p:cNvSpPr>
            <a:spLocks noChangeArrowheads="1"/>
          </p:cNvSpPr>
          <p:nvPr/>
        </p:nvSpPr>
        <p:spPr bwMode="auto">
          <a:xfrm>
            <a:off x="2733675" y="1412875"/>
            <a:ext cx="3752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400" b="1">
                <a:solidFill>
                  <a:srgbClr val="FFFF00"/>
                </a:solidFill>
              </a:rPr>
              <a:t>I docenti: considerazioni</a:t>
            </a:r>
          </a:p>
        </p:txBody>
      </p:sp>
      <p:pic>
        <p:nvPicPr>
          <p:cNvPr id="247813" name="Picture 4" descr="ANd9GcS42CNCrrsJwU7ro1Fj_XhjMqe-v0OQ8PLBECtnjkWMyFp2ZdR-o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981075"/>
            <a:ext cx="16383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0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0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0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0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0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0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0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0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Segnaposto piè di pagina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IT" smtClean="0">
                <a:cs typeface="Arial" charset="0"/>
              </a:rPr>
              <a:t>Lean Education Network  -  Stefano Fava</a:t>
            </a:r>
          </a:p>
        </p:txBody>
      </p:sp>
      <p:sp>
        <p:nvSpPr>
          <p:cNvPr id="248834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6366D63-6495-4B23-87F3-4B5BC6449FB6}" type="slidenum">
              <a:rPr lang="it-IT" smtClean="0">
                <a:cs typeface="Arial" charset="0"/>
              </a:rPr>
              <a:pPr/>
              <a:t>12</a:t>
            </a:fld>
            <a:endParaRPr lang="it-IT" smtClean="0">
              <a:cs typeface="Arial" charset="0"/>
            </a:endParaRPr>
          </a:p>
        </p:txBody>
      </p:sp>
      <p:sp>
        <p:nvSpPr>
          <p:cNvPr id="291842" name="Rectangle 2"/>
          <p:cNvSpPr>
            <a:spLocks noChangeArrowheads="1"/>
          </p:cNvSpPr>
          <p:nvPr/>
        </p:nvSpPr>
        <p:spPr bwMode="auto">
          <a:xfrm>
            <a:off x="250825" y="1773238"/>
            <a:ext cx="864235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buFontTx/>
              <a:buChar char="•"/>
            </a:pPr>
            <a:r>
              <a:rPr lang="it-IT" sz="2000">
                <a:solidFill>
                  <a:srgbClr val="FFFF00"/>
                </a:solidFill>
              </a:rPr>
              <a:t>La lean dipende da chi la fa e da come la fa, è una moda? </a:t>
            </a:r>
          </a:p>
          <a:p>
            <a:pPr marL="174625" indent="-174625">
              <a:buFontTx/>
              <a:buChar char="•"/>
            </a:pPr>
            <a:endParaRPr lang="it-IT" sz="1000">
              <a:solidFill>
                <a:srgbClr val="FFFF00"/>
              </a:solidFill>
            </a:endParaRPr>
          </a:p>
          <a:p>
            <a:pPr marL="174625" indent="-174625">
              <a:buFontTx/>
              <a:buChar char="•"/>
            </a:pPr>
            <a:r>
              <a:rPr lang="it-IT" sz="2000">
                <a:solidFill>
                  <a:srgbClr val="FFFF00"/>
                </a:solidFill>
              </a:rPr>
              <a:t>Se è una moda, allora … è finita.</a:t>
            </a:r>
          </a:p>
          <a:p>
            <a:pPr marL="174625" indent="-174625">
              <a:buFontTx/>
              <a:buChar char="•"/>
            </a:pPr>
            <a:endParaRPr lang="it-IT" sz="1000">
              <a:solidFill>
                <a:srgbClr val="FFFF00"/>
              </a:solidFill>
            </a:endParaRPr>
          </a:p>
          <a:p>
            <a:pPr marL="174625" indent="-174625">
              <a:buFontTx/>
              <a:buChar char="•"/>
            </a:pPr>
            <a:r>
              <a:rPr lang="it-IT" sz="2000">
                <a:solidFill>
                  <a:srgbClr val="FFFF00"/>
                </a:solidFill>
              </a:rPr>
              <a:t>Va fatta seriamente, valorizzando il personale.</a:t>
            </a:r>
          </a:p>
          <a:p>
            <a:pPr marL="174625" indent="-174625">
              <a:buFontTx/>
              <a:buChar char="•"/>
            </a:pPr>
            <a:endParaRPr lang="it-IT" sz="1000">
              <a:solidFill>
                <a:srgbClr val="FFFF00"/>
              </a:solidFill>
            </a:endParaRPr>
          </a:p>
          <a:p>
            <a:pPr marL="174625" indent="-174625">
              <a:buFontTx/>
              <a:buChar char="•"/>
            </a:pPr>
            <a:r>
              <a:rPr lang="it-IT" sz="2000">
                <a:solidFill>
                  <a:srgbClr val="FFFF00"/>
                </a:solidFill>
              </a:rPr>
              <a:t>Ci sono aziende che si riempiono la bocca  di lean ma il personale non è consapevole.</a:t>
            </a:r>
          </a:p>
          <a:p>
            <a:pPr marL="174625" indent="-174625">
              <a:buFontTx/>
              <a:buChar char="•"/>
            </a:pPr>
            <a:endParaRPr lang="it-IT" sz="1000">
              <a:solidFill>
                <a:srgbClr val="FFFF00"/>
              </a:solidFill>
            </a:endParaRPr>
          </a:p>
          <a:p>
            <a:pPr marL="174625" indent="-174625">
              <a:buFontTx/>
              <a:buChar char="•"/>
            </a:pPr>
            <a:r>
              <a:rPr lang="it-IT" sz="2000">
                <a:solidFill>
                  <a:srgbClr val="FFFF00"/>
                </a:solidFill>
              </a:rPr>
              <a:t>Altre aziende hanno incominciato a fare lean e alla grande (spesso).</a:t>
            </a:r>
          </a:p>
          <a:p>
            <a:pPr marL="174625" indent="-174625">
              <a:buFontTx/>
              <a:buChar char="•"/>
            </a:pPr>
            <a:endParaRPr lang="it-IT" sz="1000">
              <a:solidFill>
                <a:srgbClr val="FFFF00"/>
              </a:solidFill>
            </a:endParaRPr>
          </a:p>
          <a:p>
            <a:pPr marL="174625" indent="-174625">
              <a:buFontTx/>
              <a:buChar char="•"/>
            </a:pPr>
            <a:r>
              <a:rPr lang="it-IT" sz="2000">
                <a:solidFill>
                  <a:srgbClr val="FFFF00"/>
                </a:solidFill>
              </a:rPr>
              <a:t>Ovviamente niente da dire di la FIAT e della bontà del suo WCM (world class manufacturing).</a:t>
            </a:r>
          </a:p>
          <a:p>
            <a:pPr marL="174625" indent="-174625">
              <a:buFontTx/>
              <a:buChar char="•"/>
            </a:pPr>
            <a:endParaRPr lang="it-IT" sz="1000">
              <a:solidFill>
                <a:srgbClr val="FFFF00"/>
              </a:solidFill>
            </a:endParaRPr>
          </a:p>
          <a:p>
            <a:pPr marL="174625" indent="-174625">
              <a:buFontTx/>
              <a:buChar char="•"/>
            </a:pPr>
            <a:r>
              <a:rPr lang="it-IT" sz="2000">
                <a:solidFill>
                  <a:srgbClr val="FFFF00"/>
                </a:solidFill>
              </a:rPr>
              <a:t>In realtà la lean è un pretesto per fare sinergia con le aziende,  mi piacerebbe che questo scambio potesse realizzarsi anche in altri ambiti.</a:t>
            </a:r>
          </a:p>
        </p:txBody>
      </p:sp>
      <p:sp>
        <p:nvSpPr>
          <p:cNvPr id="248836" name="Rectangle 3"/>
          <p:cNvSpPr>
            <a:spLocks noChangeArrowheads="1"/>
          </p:cNvSpPr>
          <p:nvPr/>
        </p:nvSpPr>
        <p:spPr bwMode="auto">
          <a:xfrm>
            <a:off x="2662238" y="908050"/>
            <a:ext cx="3752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400" b="1">
                <a:solidFill>
                  <a:srgbClr val="FFFF00"/>
                </a:solidFill>
              </a:rPr>
              <a:t>I docenti: considerazioni</a:t>
            </a:r>
          </a:p>
        </p:txBody>
      </p:sp>
      <p:sp>
        <p:nvSpPr>
          <p:cNvPr id="291844" name="Rectangle 4"/>
          <p:cNvSpPr>
            <a:spLocks noChangeArrowheads="1"/>
          </p:cNvSpPr>
          <p:nvPr/>
        </p:nvSpPr>
        <p:spPr bwMode="auto">
          <a:xfrm>
            <a:off x="250825" y="5805488"/>
            <a:ext cx="86423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lnSpc>
                <a:spcPct val="110000"/>
              </a:lnSpc>
              <a:buFontTx/>
              <a:buChar char="•"/>
            </a:pPr>
            <a:r>
              <a:rPr lang="it-IT" sz="2000">
                <a:solidFill>
                  <a:srgbClr val="FFFF00"/>
                </a:solidFill>
              </a:rPr>
              <a:t>È necessario un tempo maggiore per ottenere un cambiamento culturale.</a:t>
            </a:r>
          </a:p>
        </p:txBody>
      </p:sp>
      <p:pic>
        <p:nvPicPr>
          <p:cNvPr id="248838" name="Picture 6" descr="ANd9GcS42CNCrrsJwU7ro1Fj_XhjMqe-v0OQ8PLBECtnjkWMyFp2ZdR-o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981075"/>
            <a:ext cx="16383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1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1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1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1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1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1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1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1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1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1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18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18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18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18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1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1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Segnaposto piè di pagina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IT" smtClean="0">
                <a:cs typeface="Arial" charset="0"/>
              </a:rPr>
              <a:t>Lean Education Network  -  Stefano Fava</a:t>
            </a:r>
          </a:p>
        </p:txBody>
      </p:sp>
      <p:sp>
        <p:nvSpPr>
          <p:cNvPr id="249858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74D64B7-19A4-4C3D-A3DB-10966B982873}" type="slidenum">
              <a:rPr lang="it-IT" smtClean="0">
                <a:cs typeface="Arial" charset="0"/>
              </a:rPr>
              <a:pPr/>
              <a:t>13</a:t>
            </a:fld>
            <a:endParaRPr lang="it-IT" smtClean="0">
              <a:cs typeface="Arial" charset="0"/>
            </a:endParaRPr>
          </a:p>
        </p:txBody>
      </p:sp>
      <p:sp>
        <p:nvSpPr>
          <p:cNvPr id="277506" name="Rectangle 2"/>
          <p:cNvSpPr>
            <a:spLocks noChangeArrowheads="1"/>
          </p:cNvSpPr>
          <p:nvPr/>
        </p:nvSpPr>
        <p:spPr bwMode="auto">
          <a:xfrm>
            <a:off x="250825" y="1700213"/>
            <a:ext cx="86423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it-IT" sz="2000">
                <a:solidFill>
                  <a:srgbClr val="FFFF00"/>
                </a:solidFill>
              </a:rPr>
              <a:t>Grazie all’Unione Industriale per l’niziativa.</a:t>
            </a:r>
          </a:p>
        </p:txBody>
      </p:sp>
      <p:sp>
        <p:nvSpPr>
          <p:cNvPr id="249860" name="Rectangle 4"/>
          <p:cNvSpPr>
            <a:spLocks noChangeArrowheads="1"/>
          </p:cNvSpPr>
          <p:nvPr/>
        </p:nvSpPr>
        <p:spPr bwMode="auto">
          <a:xfrm>
            <a:off x="2662238" y="908050"/>
            <a:ext cx="3752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400" b="1">
                <a:solidFill>
                  <a:srgbClr val="FFFF00"/>
                </a:solidFill>
              </a:rPr>
              <a:t>I docenti: considerazioni</a:t>
            </a:r>
          </a:p>
        </p:txBody>
      </p:sp>
      <p:pic>
        <p:nvPicPr>
          <p:cNvPr id="249861" name="Picture 6" descr="ANd9GcSqThvFfEQa3oRNbV2PWEDgMv_Lgb3ygfarL4mHyJ3wi2ifub2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820988"/>
            <a:ext cx="25209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7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7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Segnaposto piè di pagina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IT" smtClean="0">
                <a:cs typeface="Arial" charset="0"/>
              </a:rPr>
              <a:t>Lean Education Network  -  Stefano Fava</a:t>
            </a:r>
          </a:p>
        </p:txBody>
      </p:sp>
      <p:sp>
        <p:nvSpPr>
          <p:cNvPr id="250882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F13FACA-DDEE-4D19-9E7E-62B8A648081A}" type="slidenum">
              <a:rPr lang="it-IT" smtClean="0">
                <a:cs typeface="Arial" charset="0"/>
              </a:rPr>
              <a:pPr/>
              <a:t>14</a:t>
            </a:fld>
            <a:endParaRPr lang="it-IT" smtClean="0">
              <a:cs typeface="Arial" charset="0"/>
            </a:endParaRPr>
          </a:p>
        </p:txBody>
      </p:sp>
      <p:sp>
        <p:nvSpPr>
          <p:cNvPr id="250883" name="AutoShape 2"/>
          <p:cNvSpPr>
            <a:spLocks noChangeArrowheads="1"/>
          </p:cNvSpPr>
          <p:nvPr/>
        </p:nvSpPr>
        <p:spPr bwMode="auto">
          <a:xfrm>
            <a:off x="2771775" y="2133600"/>
            <a:ext cx="3600450" cy="3419475"/>
          </a:xfrm>
          <a:prstGeom prst="pentagon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 sz="2400">
              <a:solidFill>
                <a:srgbClr val="FFFF00"/>
              </a:solidFill>
            </a:endParaRPr>
          </a:p>
          <a:p>
            <a:pPr algn="ctr"/>
            <a:endParaRPr lang="it-IT" sz="2400">
              <a:solidFill>
                <a:srgbClr val="FFFF00"/>
              </a:solidFill>
            </a:endParaRPr>
          </a:p>
          <a:p>
            <a:pPr algn="ctr"/>
            <a:r>
              <a:rPr lang="it-IT" sz="2400" b="1">
                <a:solidFill>
                  <a:srgbClr val="FFFF00"/>
                </a:solidFill>
              </a:rPr>
              <a:t>Apprendimenti</a:t>
            </a:r>
          </a:p>
          <a:p>
            <a:pPr algn="ctr"/>
            <a:r>
              <a:rPr lang="it-IT">
                <a:solidFill>
                  <a:srgbClr val="FFFF00"/>
                </a:solidFill>
              </a:rPr>
              <a:t>Educazione</a:t>
            </a:r>
          </a:p>
          <a:p>
            <a:pPr algn="ctr"/>
            <a:r>
              <a:rPr lang="it-IT">
                <a:solidFill>
                  <a:srgbClr val="FFFF00"/>
                </a:solidFill>
              </a:rPr>
              <a:t>Socializzazione</a:t>
            </a:r>
          </a:p>
          <a:p>
            <a:pPr algn="ctr"/>
            <a:r>
              <a:rPr lang="it-IT">
                <a:solidFill>
                  <a:srgbClr val="FFFF00"/>
                </a:solidFill>
              </a:rPr>
              <a:t>Integrazione</a:t>
            </a:r>
          </a:p>
          <a:p>
            <a:pPr algn="ctr"/>
            <a:r>
              <a:rPr lang="it-IT">
                <a:solidFill>
                  <a:srgbClr val="FFFF00"/>
                </a:solidFill>
              </a:rPr>
              <a:t>Istruzione</a:t>
            </a:r>
          </a:p>
          <a:p>
            <a:pPr algn="ctr"/>
            <a:r>
              <a:rPr lang="it-IT">
                <a:solidFill>
                  <a:srgbClr val="FFFF00"/>
                </a:solidFill>
              </a:rPr>
              <a:t>Formazione</a:t>
            </a:r>
          </a:p>
          <a:p>
            <a:pPr algn="ctr"/>
            <a:endParaRPr lang="it-IT" sz="3200">
              <a:solidFill>
                <a:srgbClr val="FFFF00"/>
              </a:solidFill>
            </a:endParaRPr>
          </a:p>
          <a:p>
            <a:pPr algn="ctr"/>
            <a:endParaRPr lang="it-IT" sz="3200">
              <a:solidFill>
                <a:srgbClr val="FFFF00"/>
              </a:solidFill>
            </a:endParaRPr>
          </a:p>
        </p:txBody>
      </p:sp>
      <p:sp>
        <p:nvSpPr>
          <p:cNvPr id="250884" name="Text Box 3"/>
          <p:cNvSpPr txBox="1">
            <a:spLocks noChangeArrowheads="1"/>
          </p:cNvSpPr>
          <p:nvPr/>
        </p:nvSpPr>
        <p:spPr bwMode="auto">
          <a:xfrm>
            <a:off x="827088" y="3284538"/>
            <a:ext cx="2159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FFFF00"/>
                </a:solidFill>
              </a:rPr>
              <a:t>Formazione</a:t>
            </a:r>
          </a:p>
          <a:p>
            <a:r>
              <a:rPr lang="it-IT" b="1">
                <a:solidFill>
                  <a:srgbClr val="FFFF00"/>
                </a:solidFill>
              </a:rPr>
              <a:t> e aggiornamento</a:t>
            </a:r>
          </a:p>
          <a:p>
            <a:r>
              <a:rPr lang="it-IT" b="1">
                <a:solidFill>
                  <a:srgbClr val="FFFF00"/>
                </a:solidFill>
              </a:rPr>
              <a:t> docenti</a:t>
            </a:r>
          </a:p>
        </p:txBody>
      </p:sp>
      <p:sp>
        <p:nvSpPr>
          <p:cNvPr id="250885" name="Text Box 4"/>
          <p:cNvSpPr txBox="1">
            <a:spLocks noChangeArrowheads="1"/>
          </p:cNvSpPr>
          <p:nvPr/>
        </p:nvSpPr>
        <p:spPr bwMode="auto">
          <a:xfrm>
            <a:off x="3203575" y="1700213"/>
            <a:ext cx="266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solidFill>
                  <a:srgbClr val="FFFF00"/>
                </a:solidFill>
              </a:rPr>
              <a:t>Internazionalizzazione</a:t>
            </a:r>
          </a:p>
        </p:txBody>
      </p:sp>
      <p:sp>
        <p:nvSpPr>
          <p:cNvPr id="250886" name="Text Box 5"/>
          <p:cNvSpPr txBox="1">
            <a:spLocks noChangeArrowheads="1"/>
          </p:cNvSpPr>
          <p:nvPr/>
        </p:nvSpPr>
        <p:spPr bwMode="auto">
          <a:xfrm>
            <a:off x="6516688" y="3357563"/>
            <a:ext cx="2159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solidFill>
                  <a:srgbClr val="FFFF00"/>
                </a:solidFill>
              </a:rPr>
              <a:t>Innovazione</a:t>
            </a:r>
          </a:p>
        </p:txBody>
      </p:sp>
      <p:sp>
        <p:nvSpPr>
          <p:cNvPr id="250887" name="Text Box 6"/>
          <p:cNvSpPr txBox="1">
            <a:spLocks noChangeArrowheads="1"/>
          </p:cNvSpPr>
          <p:nvPr/>
        </p:nvSpPr>
        <p:spPr bwMode="auto">
          <a:xfrm>
            <a:off x="1979613" y="5516563"/>
            <a:ext cx="2159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solidFill>
                  <a:srgbClr val="FFFF00"/>
                </a:solidFill>
              </a:rPr>
              <a:t>Territorio</a:t>
            </a:r>
          </a:p>
        </p:txBody>
      </p:sp>
      <p:sp>
        <p:nvSpPr>
          <p:cNvPr id="250888" name="Text Box 7"/>
          <p:cNvSpPr txBox="1">
            <a:spLocks noChangeArrowheads="1"/>
          </p:cNvSpPr>
          <p:nvPr/>
        </p:nvSpPr>
        <p:spPr bwMode="auto">
          <a:xfrm>
            <a:off x="5508625" y="5516563"/>
            <a:ext cx="2159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FFFF00"/>
                </a:solidFill>
              </a:rPr>
              <a:t>Processi formativi</a:t>
            </a:r>
          </a:p>
          <a:p>
            <a:pPr algn="ctr"/>
            <a:endParaRPr lang="it-IT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Segnaposto piè di pagina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IT" smtClean="0">
                <a:cs typeface="Arial" charset="0"/>
              </a:rPr>
              <a:t>Lean Education Network  -  Stefano Fava</a:t>
            </a:r>
          </a:p>
        </p:txBody>
      </p:sp>
      <p:sp>
        <p:nvSpPr>
          <p:cNvPr id="251906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93081A8-D6F0-40F5-991F-2940DF991B27}" type="slidenum">
              <a:rPr lang="it-IT" smtClean="0">
                <a:cs typeface="Arial" charset="0"/>
              </a:rPr>
              <a:pPr/>
              <a:t>15</a:t>
            </a:fld>
            <a:endParaRPr lang="it-IT" smtClean="0">
              <a:cs typeface="Arial" charset="0"/>
            </a:endParaRPr>
          </a:p>
        </p:txBody>
      </p:sp>
      <p:pic>
        <p:nvPicPr>
          <p:cNvPr id="251907" name="Picture 2" descr="motivazion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557338"/>
            <a:ext cx="4570412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Segnaposto piè di pagina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IT" smtClean="0">
                <a:cs typeface="Arial" charset="0"/>
              </a:rPr>
              <a:t>Lean Education Network  -  Stefano Fava</a:t>
            </a:r>
          </a:p>
        </p:txBody>
      </p:sp>
      <p:sp>
        <p:nvSpPr>
          <p:cNvPr id="237570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6BD1170-B266-4957-836B-C4F854AC91DE}" type="slidenum">
              <a:rPr lang="it-IT" smtClean="0">
                <a:cs typeface="Arial" charset="0"/>
              </a:rPr>
              <a:pPr/>
              <a:t>2</a:t>
            </a:fld>
            <a:endParaRPr lang="it-IT" smtClean="0">
              <a:cs typeface="Arial" charset="0"/>
            </a:endParaRPr>
          </a:p>
        </p:txBody>
      </p:sp>
      <p:sp>
        <p:nvSpPr>
          <p:cNvPr id="289795" name="Rectangle 3"/>
          <p:cNvSpPr>
            <a:spLocks noChangeArrowheads="1"/>
          </p:cNvSpPr>
          <p:nvPr/>
        </p:nvSpPr>
        <p:spPr bwMode="auto">
          <a:xfrm>
            <a:off x="1943100" y="1722438"/>
            <a:ext cx="5257800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endParaRPr lang="it-IT" sz="2000">
              <a:solidFill>
                <a:srgbClr val="FFFF00"/>
              </a:solidFill>
            </a:endParaRPr>
          </a:p>
          <a:p>
            <a:pPr marL="342900" indent="-342900" algn="ctr"/>
            <a:r>
              <a:rPr lang="it-IT" sz="2400" b="1">
                <a:solidFill>
                  <a:srgbClr val="FFFF00"/>
                </a:solidFill>
              </a:rPr>
              <a:t>DOMANDE INDAGINE LEAN</a:t>
            </a:r>
          </a:p>
          <a:p>
            <a:pPr marL="342900" indent="-342900" algn="ctr"/>
            <a:endParaRPr lang="it-IT" sz="2400">
              <a:solidFill>
                <a:srgbClr val="FFFF00"/>
              </a:solidFill>
            </a:endParaRPr>
          </a:p>
          <a:p>
            <a:pPr marL="342900" indent="-342900">
              <a:lnSpc>
                <a:spcPct val="120000"/>
              </a:lnSpc>
              <a:buFontTx/>
              <a:buAutoNum type="arabicPeriod"/>
            </a:pPr>
            <a:r>
              <a:rPr lang="it-IT" sz="2000" b="1">
                <a:solidFill>
                  <a:srgbClr val="FFFF00"/>
                </a:solidFill>
              </a:rPr>
              <a:t>Che cosa ne pensi della lean</a:t>
            </a:r>
          </a:p>
          <a:p>
            <a:pPr marL="342900" indent="-342900">
              <a:lnSpc>
                <a:spcPct val="120000"/>
              </a:lnSpc>
              <a:buFontTx/>
              <a:buAutoNum type="arabicPeriod"/>
            </a:pPr>
            <a:r>
              <a:rPr lang="it-IT" sz="2000" b="1">
                <a:solidFill>
                  <a:srgbClr val="FFFF00"/>
                </a:solidFill>
              </a:rPr>
              <a:t>La filosofia della lean</a:t>
            </a:r>
          </a:p>
          <a:p>
            <a:pPr marL="342900" indent="-342900">
              <a:lnSpc>
                <a:spcPct val="120000"/>
              </a:lnSpc>
              <a:buFontTx/>
              <a:buAutoNum type="arabicPeriod"/>
            </a:pPr>
            <a:r>
              <a:rPr lang="it-IT" sz="2000" b="1">
                <a:solidFill>
                  <a:srgbClr val="FFFF00"/>
                </a:solidFill>
              </a:rPr>
              <a:t>Le attività degli studenti con la lean</a:t>
            </a:r>
          </a:p>
          <a:p>
            <a:pPr marL="342900" indent="-342900">
              <a:lnSpc>
                <a:spcPct val="120000"/>
              </a:lnSpc>
              <a:buFontTx/>
              <a:buAutoNum type="arabicPeriod"/>
            </a:pPr>
            <a:r>
              <a:rPr lang="it-IT" sz="2000" b="1">
                <a:solidFill>
                  <a:srgbClr val="FFFF00"/>
                </a:solidFill>
              </a:rPr>
              <a:t>Le ricadute nella didattica</a:t>
            </a:r>
          </a:p>
          <a:p>
            <a:pPr marL="342900" indent="-342900">
              <a:lnSpc>
                <a:spcPct val="120000"/>
              </a:lnSpc>
              <a:buFontTx/>
              <a:buAutoNum type="arabicPeriod"/>
            </a:pPr>
            <a:r>
              <a:rPr lang="it-IT" sz="2000" b="1">
                <a:solidFill>
                  <a:srgbClr val="FFFF00"/>
                </a:solidFill>
              </a:rPr>
              <a:t>Gli effetti della lean sui docenti </a:t>
            </a:r>
          </a:p>
          <a:p>
            <a:pPr marL="342900" indent="-342900">
              <a:lnSpc>
                <a:spcPct val="120000"/>
              </a:lnSpc>
              <a:buFontTx/>
              <a:buAutoNum type="arabicPeriod"/>
            </a:pPr>
            <a:r>
              <a:rPr lang="it-IT" sz="2000" b="1">
                <a:solidFill>
                  <a:srgbClr val="FFFF00"/>
                </a:solidFill>
              </a:rPr>
              <a:t>La lean e la rete</a:t>
            </a:r>
          </a:p>
          <a:p>
            <a:pPr marL="342900" indent="-342900">
              <a:lnSpc>
                <a:spcPct val="120000"/>
              </a:lnSpc>
              <a:buFontTx/>
              <a:buAutoNum type="arabicPeriod"/>
            </a:pPr>
            <a:r>
              <a:rPr lang="it-IT" sz="2000" b="1">
                <a:solidFill>
                  <a:srgbClr val="FFFF00"/>
                </a:solidFill>
              </a:rPr>
              <a:t>Considerazioni</a:t>
            </a:r>
          </a:p>
          <a:p>
            <a:pPr marL="342900" indent="-342900">
              <a:buFontTx/>
              <a:buChar char="•"/>
            </a:pPr>
            <a:endParaRPr lang="it-IT" sz="10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9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9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9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9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9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9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9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9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9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9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9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9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3" name="Segnaposto piè di pagina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IT" smtClean="0">
                <a:cs typeface="Arial" charset="0"/>
              </a:rPr>
              <a:t>Lean Education Network  -  Stefano Fava</a:t>
            </a:r>
          </a:p>
        </p:txBody>
      </p:sp>
      <p:sp>
        <p:nvSpPr>
          <p:cNvPr id="238594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94897E-6B87-4418-AF73-C60FA788F115}" type="slidenum">
              <a:rPr lang="it-IT" smtClean="0">
                <a:cs typeface="Arial" charset="0"/>
              </a:rPr>
              <a:pPr/>
              <a:t>3</a:t>
            </a:fld>
            <a:endParaRPr lang="it-IT" smtClean="0">
              <a:cs typeface="Arial" charset="0"/>
            </a:endParaRPr>
          </a:p>
        </p:txBody>
      </p:sp>
      <p:sp>
        <p:nvSpPr>
          <p:cNvPr id="238595" name="Rectangle 3"/>
          <p:cNvSpPr>
            <a:spLocks noChangeArrowheads="1"/>
          </p:cNvSpPr>
          <p:nvPr/>
        </p:nvSpPr>
        <p:spPr bwMode="auto">
          <a:xfrm>
            <a:off x="971550" y="981075"/>
            <a:ext cx="720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rgbClr val="FFFF00"/>
                </a:solidFill>
              </a:rPr>
              <a:t>I docenti: cosa ne pensi della lean</a:t>
            </a:r>
            <a:r>
              <a:rPr lang="it-IT" sz="2400">
                <a:solidFill>
                  <a:srgbClr val="FFFF00"/>
                </a:solidFill>
              </a:rPr>
              <a:t> ?</a:t>
            </a:r>
          </a:p>
        </p:txBody>
      </p:sp>
      <p:sp>
        <p:nvSpPr>
          <p:cNvPr id="238596" name="Text Box 4"/>
          <p:cNvSpPr txBox="1">
            <a:spLocks noChangeArrowheads="1"/>
          </p:cNvSpPr>
          <p:nvPr/>
        </p:nvSpPr>
        <p:spPr bwMode="auto">
          <a:xfrm>
            <a:off x="250825" y="2060575"/>
            <a:ext cx="864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285718" name="Rectangle 22"/>
          <p:cNvSpPr>
            <a:spLocks noChangeArrowheads="1"/>
          </p:cNvSpPr>
          <p:nvPr/>
        </p:nvSpPr>
        <p:spPr bwMode="auto">
          <a:xfrm>
            <a:off x="179388" y="1416050"/>
            <a:ext cx="8208962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lnSpc>
                <a:spcPct val="120000"/>
              </a:lnSpc>
              <a:buFontTx/>
              <a:buChar char="•"/>
            </a:pPr>
            <a:r>
              <a:rPr lang="it-IT" sz="2000">
                <a:solidFill>
                  <a:srgbClr val="FFFF00"/>
                </a:solidFill>
              </a:rPr>
              <a:t>È una metodologia con contenuti semplici e immediatamente applicabile.</a:t>
            </a:r>
          </a:p>
          <a:p>
            <a:pPr marL="174625" indent="-174625">
              <a:lnSpc>
                <a:spcPct val="120000"/>
              </a:lnSpc>
              <a:buFontTx/>
              <a:buChar char="•"/>
            </a:pPr>
            <a:r>
              <a:rPr lang="it-IT" sz="2000">
                <a:solidFill>
                  <a:srgbClr val="FFFF00"/>
                </a:solidFill>
              </a:rPr>
              <a:t>Mi piace perché la condivido, si fa un buon lavoro</a:t>
            </a:r>
          </a:p>
          <a:p>
            <a:pPr marL="174625" indent="-174625">
              <a:lnSpc>
                <a:spcPct val="120000"/>
              </a:lnSpc>
              <a:buFontTx/>
              <a:buChar char="•"/>
            </a:pPr>
            <a:r>
              <a:rPr lang="it-IT" sz="2000">
                <a:solidFill>
                  <a:srgbClr val="FFFF00"/>
                </a:solidFill>
              </a:rPr>
              <a:t>Consente di organizzarsi bene con principi ispirati al buon senso</a:t>
            </a:r>
          </a:p>
          <a:p>
            <a:pPr marL="174625" indent="-174625">
              <a:lnSpc>
                <a:spcPct val="120000"/>
              </a:lnSpc>
              <a:buFontTx/>
              <a:buChar char="•"/>
            </a:pPr>
            <a:r>
              <a:rPr lang="it-IT" sz="2000">
                <a:solidFill>
                  <a:srgbClr val="FFFF00"/>
                </a:solidFill>
              </a:rPr>
              <a:t>È importante, bisogna applicarla anche a scuola, consente di eliminare gli sprechi.</a:t>
            </a:r>
          </a:p>
          <a:p>
            <a:pPr marL="174625" indent="-174625">
              <a:lnSpc>
                <a:spcPct val="120000"/>
              </a:lnSpc>
              <a:buFontTx/>
              <a:buChar char="•"/>
            </a:pPr>
            <a:r>
              <a:rPr lang="it-IT" sz="2000">
                <a:solidFill>
                  <a:srgbClr val="FFFF00"/>
                </a:solidFill>
              </a:rPr>
              <a:t>Ne ho consapevolezza, c’è dietro una filosofia ispirata al buon senso. </a:t>
            </a:r>
          </a:p>
          <a:p>
            <a:pPr marL="174625" indent="-174625">
              <a:lnSpc>
                <a:spcPct val="120000"/>
              </a:lnSpc>
              <a:buFontTx/>
              <a:buChar char="•"/>
            </a:pPr>
            <a:r>
              <a:rPr lang="it-IT" sz="2000">
                <a:solidFill>
                  <a:srgbClr val="FFFF00"/>
                </a:solidFill>
              </a:rPr>
              <a:t>Che ci sono di strumenti che provengono anche dalla qualità </a:t>
            </a:r>
          </a:p>
          <a:p>
            <a:pPr marL="174625" indent="-174625">
              <a:lnSpc>
                <a:spcPct val="120000"/>
              </a:lnSpc>
              <a:buFontTx/>
              <a:buChar char="•"/>
            </a:pPr>
            <a:r>
              <a:rPr lang="it-IT" sz="2000">
                <a:solidFill>
                  <a:srgbClr val="FFFF00"/>
                </a:solidFill>
              </a:rPr>
              <a:t>È un passo in più, ma è necessario un uso consapevole per evitare danni</a:t>
            </a:r>
          </a:p>
          <a:p>
            <a:pPr marL="174625" indent="-174625">
              <a:lnSpc>
                <a:spcPct val="110000"/>
              </a:lnSpc>
              <a:buFontTx/>
              <a:buChar char="•"/>
            </a:pPr>
            <a:r>
              <a:rPr lang="it-IT" sz="2000">
                <a:solidFill>
                  <a:srgbClr val="FFFF00"/>
                </a:solidFill>
              </a:rPr>
              <a:t>È un’esperienza importante, </a:t>
            </a:r>
            <a:r>
              <a:rPr lang="it-IT">
                <a:solidFill>
                  <a:srgbClr val="FFFF00"/>
                </a:solidFill>
              </a:rPr>
              <a:t>è</a:t>
            </a:r>
            <a:r>
              <a:rPr lang="it-IT" sz="2000">
                <a:solidFill>
                  <a:srgbClr val="FFFF00"/>
                </a:solidFill>
              </a:rPr>
              <a:t> anche un metodo per ridurre i costi al minimo</a:t>
            </a:r>
          </a:p>
        </p:txBody>
      </p:sp>
      <p:pic>
        <p:nvPicPr>
          <p:cNvPr id="238598" name="Picture 24" descr="ahem%20attention%20clip%20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3500" y="981075"/>
            <a:ext cx="146050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8599" name="Rectangle 25"/>
          <p:cNvSpPr>
            <a:spLocks noChangeArrowheads="1"/>
          </p:cNvSpPr>
          <p:nvPr/>
        </p:nvSpPr>
        <p:spPr bwMode="auto">
          <a:xfrm>
            <a:off x="-784225" y="3352800"/>
            <a:ext cx="273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endParaRPr lang="it-IT" sz="20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5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5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5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5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5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5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57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57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57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57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57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57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57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57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57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57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Segnaposto piè di pagina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IT" smtClean="0">
                <a:cs typeface="Arial" charset="0"/>
              </a:rPr>
              <a:t>Lean Education Network  -  Stefano Fava</a:t>
            </a:r>
          </a:p>
        </p:txBody>
      </p:sp>
      <p:sp>
        <p:nvSpPr>
          <p:cNvPr id="240642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2EB1BEF-DA87-4BFE-8B99-6269D714F423}" type="slidenum">
              <a:rPr lang="it-IT" smtClean="0">
                <a:cs typeface="Arial" charset="0"/>
              </a:rPr>
              <a:pPr/>
              <a:t>4</a:t>
            </a:fld>
            <a:endParaRPr lang="it-IT" smtClean="0">
              <a:cs typeface="Arial" charset="0"/>
            </a:endParaRPr>
          </a:p>
        </p:txBody>
      </p:sp>
      <p:sp>
        <p:nvSpPr>
          <p:cNvPr id="284674" name="Text Box 2"/>
          <p:cNvSpPr txBox="1">
            <a:spLocks noChangeArrowheads="1"/>
          </p:cNvSpPr>
          <p:nvPr/>
        </p:nvSpPr>
        <p:spPr bwMode="auto">
          <a:xfrm>
            <a:off x="250825" y="1412875"/>
            <a:ext cx="6481763" cy="264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lnSpc>
                <a:spcPct val="120000"/>
              </a:lnSpc>
              <a:buFontTx/>
              <a:buChar char="•"/>
            </a:pPr>
            <a:r>
              <a:rPr lang="it-IT" sz="2000">
                <a:solidFill>
                  <a:srgbClr val="FFFF00"/>
                </a:solidFill>
              </a:rPr>
              <a:t>L’esperienza didattica è solo positiva perché il kit è fatto molto bene, strutturato in modo logico funzionale per cui ti consente di trovarti bene con i ragazzi.</a:t>
            </a:r>
          </a:p>
          <a:p>
            <a:pPr marL="174625" indent="-174625">
              <a:lnSpc>
                <a:spcPct val="120000"/>
              </a:lnSpc>
              <a:buFontTx/>
              <a:buChar char="•"/>
            </a:pPr>
            <a:endParaRPr lang="it-IT" sz="2000">
              <a:solidFill>
                <a:srgbClr val="FFFF00"/>
              </a:solidFill>
            </a:endParaRPr>
          </a:p>
          <a:p>
            <a:pPr marL="174625" indent="-174625">
              <a:lnSpc>
                <a:spcPct val="120000"/>
              </a:lnSpc>
              <a:buFontTx/>
              <a:buChar char="•"/>
            </a:pPr>
            <a:r>
              <a:rPr lang="it-IT" sz="2000">
                <a:solidFill>
                  <a:srgbClr val="FFFF00"/>
                </a:solidFill>
              </a:rPr>
              <a:t> I ragazzi reagiscano positivamente sono abbastanza divertiti e stimolati nell’apprendimento, zero difetti, risparmi.</a:t>
            </a:r>
          </a:p>
        </p:txBody>
      </p:sp>
      <p:sp>
        <p:nvSpPr>
          <p:cNvPr id="240644" name="Rectangle 3"/>
          <p:cNvSpPr>
            <a:spLocks noChangeArrowheads="1"/>
          </p:cNvSpPr>
          <p:nvPr/>
        </p:nvSpPr>
        <p:spPr bwMode="auto">
          <a:xfrm>
            <a:off x="1619250" y="981075"/>
            <a:ext cx="590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rgbClr val="FFFF00"/>
                </a:solidFill>
              </a:rPr>
              <a:t>I docenti dicono degli studenti</a:t>
            </a:r>
          </a:p>
        </p:txBody>
      </p:sp>
      <p:pic>
        <p:nvPicPr>
          <p:cNvPr id="240645" name="Picture 5" descr="ANd9GcRHXviInk0ARHNatg3_BpzEjV8scKgf-PXW2Fyuz0ALQn4mwVq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72300" y="1125538"/>
            <a:ext cx="21717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4678" name="Text Box 6"/>
          <p:cNvSpPr txBox="1">
            <a:spLocks noChangeArrowheads="1"/>
          </p:cNvSpPr>
          <p:nvPr/>
        </p:nvSpPr>
        <p:spPr bwMode="auto">
          <a:xfrm>
            <a:off x="250825" y="4011613"/>
            <a:ext cx="85693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indent="-173038" algn="just">
              <a:buFontTx/>
              <a:buChar char="•"/>
            </a:pPr>
            <a:r>
              <a:rPr lang="it-IT" sz="2000">
                <a:solidFill>
                  <a:srgbClr val="FFFF00"/>
                </a:solidFill>
              </a:rPr>
              <a:t>Non so bene cosa ne pensino gli studenti, per loro rimane un momento diverso di apprendimento, lavoro di gruppo, gioco e molta curiosità.</a:t>
            </a:r>
          </a:p>
          <a:p>
            <a:pPr marL="173038" indent="-173038" algn="just">
              <a:buFontTx/>
              <a:buChar char="•"/>
            </a:pPr>
            <a:endParaRPr lang="it-IT" sz="2000">
              <a:solidFill>
                <a:srgbClr val="FFFF00"/>
              </a:solidFill>
            </a:endParaRPr>
          </a:p>
          <a:p>
            <a:pPr marL="173038" indent="-173038" algn="just">
              <a:buFontTx/>
              <a:buChar char="•"/>
            </a:pPr>
            <a:r>
              <a:rPr lang="it-IT" sz="2000">
                <a:solidFill>
                  <a:srgbClr val="FFFF00"/>
                </a:solidFill>
              </a:rPr>
              <a:t>Alcuni hanno presentato una tesina sulla lean alla maturità.</a:t>
            </a:r>
          </a:p>
          <a:p>
            <a:pPr marL="173038" indent="-173038" algn="just">
              <a:buFontTx/>
              <a:buChar char="•"/>
            </a:pPr>
            <a:endParaRPr lang="it-IT" sz="2000">
              <a:solidFill>
                <a:srgbClr val="FFFF00"/>
              </a:solidFill>
            </a:endParaRPr>
          </a:p>
          <a:p>
            <a:pPr marL="173038" indent="-173038" algn="just">
              <a:buFontTx/>
              <a:buChar char="•"/>
            </a:pPr>
            <a:r>
              <a:rPr lang="it-IT" sz="2000">
                <a:solidFill>
                  <a:srgbClr val="FFFF00"/>
                </a:solidFill>
              </a:rPr>
              <a:t>A chi ha frequentato il corso Il metodo è stato utile anche nell’organizzazione personale delle tesine d’esame.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4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4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4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4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4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4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4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4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4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4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Segnaposto piè di pagina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IT" smtClean="0">
                <a:cs typeface="Arial" charset="0"/>
              </a:rPr>
              <a:t>Lean Education Network  -  Stefano Fava</a:t>
            </a:r>
          </a:p>
        </p:txBody>
      </p:sp>
      <p:sp>
        <p:nvSpPr>
          <p:cNvPr id="241666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98E8AC6-E11A-4F21-86C7-070CDFD0C682}" type="slidenum">
              <a:rPr lang="it-IT" smtClean="0">
                <a:cs typeface="Arial" charset="0"/>
              </a:rPr>
              <a:pPr/>
              <a:t>5</a:t>
            </a:fld>
            <a:endParaRPr lang="it-IT" smtClean="0">
              <a:cs typeface="Arial" charset="0"/>
            </a:endParaRPr>
          </a:p>
        </p:txBody>
      </p:sp>
      <p:sp>
        <p:nvSpPr>
          <p:cNvPr id="283650" name="Text Box 2"/>
          <p:cNvSpPr txBox="1">
            <a:spLocks noChangeArrowheads="1"/>
          </p:cNvSpPr>
          <p:nvPr/>
        </p:nvSpPr>
        <p:spPr bwMode="auto">
          <a:xfrm>
            <a:off x="179388" y="1484313"/>
            <a:ext cx="86423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lnSpc>
                <a:spcPct val="120000"/>
              </a:lnSpc>
              <a:buFontTx/>
              <a:buChar char="•"/>
            </a:pPr>
            <a:r>
              <a:rPr lang="it-IT" sz="2000">
                <a:solidFill>
                  <a:srgbClr val="FFFF00"/>
                </a:solidFill>
              </a:rPr>
              <a:t>Insegna ai ragazzi a collaborare e ad avere un rapporto più aperto anche con i professori</a:t>
            </a:r>
          </a:p>
          <a:p>
            <a:pPr marL="174625" indent="-174625">
              <a:lnSpc>
                <a:spcPct val="120000"/>
              </a:lnSpc>
              <a:buFontTx/>
              <a:buChar char="•"/>
            </a:pPr>
            <a:r>
              <a:rPr lang="it-IT" sz="2000">
                <a:solidFill>
                  <a:srgbClr val="FFFF00"/>
                </a:solidFill>
              </a:rPr>
              <a:t>È  un argomento molto importante in quanto è una competenza in più spendibile nel mondo del lavoro</a:t>
            </a:r>
          </a:p>
          <a:p>
            <a:pPr marL="174625" indent="-174625">
              <a:lnSpc>
                <a:spcPct val="120000"/>
              </a:lnSpc>
              <a:buFontTx/>
              <a:buChar char="•"/>
            </a:pPr>
            <a:r>
              <a:rPr lang="it-IT" sz="2000">
                <a:solidFill>
                  <a:srgbClr val="FFFF00"/>
                </a:solidFill>
              </a:rPr>
              <a:t>È  una competenza in più di cui si possono avvalere le imprese.</a:t>
            </a:r>
          </a:p>
          <a:p>
            <a:pPr marL="174625" indent="-174625">
              <a:lnSpc>
                <a:spcPct val="120000"/>
              </a:lnSpc>
              <a:buFontTx/>
              <a:buChar char="•"/>
            </a:pPr>
            <a:r>
              <a:rPr lang="it-IT" sz="2000">
                <a:solidFill>
                  <a:srgbClr val="FFFF00"/>
                </a:solidFill>
              </a:rPr>
              <a:t>È importante che escano concetti chiari e che le competenze siano riconosciute. </a:t>
            </a:r>
          </a:p>
          <a:p>
            <a:pPr marL="174625" indent="-174625">
              <a:lnSpc>
                <a:spcPct val="120000"/>
              </a:lnSpc>
              <a:buFontTx/>
              <a:buChar char="•"/>
            </a:pPr>
            <a:r>
              <a:rPr lang="it-IT" sz="2000">
                <a:solidFill>
                  <a:srgbClr val="FFFF00"/>
                </a:solidFill>
              </a:rPr>
              <a:t>I ragazzi si sono divertiti con la lean, l’aspetto ludico da buoni risultati</a:t>
            </a:r>
          </a:p>
          <a:p>
            <a:pPr marL="174625" indent="-174625">
              <a:lnSpc>
                <a:spcPct val="120000"/>
              </a:lnSpc>
              <a:buFontTx/>
              <a:buChar char="•"/>
            </a:pPr>
            <a:r>
              <a:rPr lang="it-IT" sz="2000">
                <a:solidFill>
                  <a:srgbClr val="FFFF00"/>
                </a:solidFill>
              </a:rPr>
              <a:t>Alcuni gruppi hanno applicato la lean in casi diversi </a:t>
            </a:r>
          </a:p>
          <a:p>
            <a:pPr marL="174625" indent="-174625">
              <a:lnSpc>
                <a:spcPct val="120000"/>
              </a:lnSpc>
            </a:pPr>
            <a:r>
              <a:rPr lang="it-IT" sz="2000">
                <a:solidFill>
                  <a:srgbClr val="FFFF00"/>
                </a:solidFill>
              </a:rPr>
              <a:t>   riscrivendo il flusso.</a:t>
            </a:r>
          </a:p>
        </p:txBody>
      </p:sp>
      <p:pic>
        <p:nvPicPr>
          <p:cNvPr id="241668" name="Picture 6" descr="ANd9GcS_FcwSjfKSerM_RDG7FdggV-fUylvSlknKolg75gSPfwGHwf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4581525"/>
            <a:ext cx="2667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1669" name="Rectangle 7"/>
          <p:cNvSpPr>
            <a:spLocks noChangeArrowheads="1"/>
          </p:cNvSpPr>
          <p:nvPr/>
        </p:nvSpPr>
        <p:spPr bwMode="auto">
          <a:xfrm>
            <a:off x="1619250" y="981075"/>
            <a:ext cx="590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rgbClr val="FFFF00"/>
                </a:solidFill>
              </a:rPr>
              <a:t>I docenti dicono degli studenti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3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3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3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3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3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3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3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3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3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3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3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3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3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3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Segnaposto piè di pagina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IT" smtClean="0">
                <a:cs typeface="Arial" charset="0"/>
              </a:rPr>
              <a:t>Lean Education Network  -  Stefano Fava</a:t>
            </a:r>
          </a:p>
        </p:txBody>
      </p:sp>
      <p:sp>
        <p:nvSpPr>
          <p:cNvPr id="242690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DEDFD1B-D110-4EA1-9B00-4E25388D92B5}" type="slidenum">
              <a:rPr lang="it-IT" smtClean="0">
                <a:cs typeface="Arial" charset="0"/>
              </a:rPr>
              <a:pPr/>
              <a:t>6</a:t>
            </a:fld>
            <a:endParaRPr lang="it-IT" smtClean="0">
              <a:cs typeface="Arial" charset="0"/>
            </a:endParaRPr>
          </a:p>
        </p:txBody>
      </p:sp>
      <p:sp>
        <p:nvSpPr>
          <p:cNvPr id="282626" name="Text Box 2"/>
          <p:cNvSpPr txBox="1">
            <a:spLocks noChangeArrowheads="1"/>
          </p:cNvSpPr>
          <p:nvPr/>
        </p:nvSpPr>
        <p:spPr bwMode="auto">
          <a:xfrm>
            <a:off x="179388" y="1412875"/>
            <a:ext cx="8642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lnSpc>
                <a:spcPct val="110000"/>
              </a:lnSpc>
              <a:buFontTx/>
              <a:buChar char="•"/>
            </a:pPr>
            <a:r>
              <a:rPr lang="it-IT" sz="2000">
                <a:solidFill>
                  <a:srgbClr val="FFFF00"/>
                </a:solidFill>
              </a:rPr>
              <a:t>Mi ha aiutato nella mia progettazione didattica, sia delle lezioni che delle esercitazioni. Nel rapporto con gli studenti ho riscontrato maggiore interesse e partecipazione, soprattutto con classi diverse da quella nella quale insegno.</a:t>
            </a:r>
          </a:p>
          <a:p>
            <a:pPr marL="174625" indent="-174625">
              <a:lnSpc>
                <a:spcPct val="110000"/>
              </a:lnSpc>
              <a:buFontTx/>
              <a:buChar char="•"/>
            </a:pPr>
            <a:endParaRPr lang="it-IT" sz="1000">
              <a:solidFill>
                <a:srgbClr val="FFFF00"/>
              </a:solidFill>
            </a:endParaRPr>
          </a:p>
          <a:p>
            <a:pPr marL="174625" indent="-174625">
              <a:lnSpc>
                <a:spcPct val="110000"/>
              </a:lnSpc>
              <a:buFontTx/>
              <a:buChar char="•"/>
            </a:pPr>
            <a:r>
              <a:rPr lang="it-IT" sz="2000">
                <a:solidFill>
                  <a:srgbClr val="FFFF00"/>
                </a:solidFill>
              </a:rPr>
              <a:t>Nel sistema scolastico non è facile applicarla perché non è condivisa da tutti, mi piacerebbe farla anche in inglese.</a:t>
            </a:r>
          </a:p>
          <a:p>
            <a:pPr marL="174625" indent="-174625">
              <a:lnSpc>
                <a:spcPct val="110000"/>
              </a:lnSpc>
              <a:buFontTx/>
              <a:buChar char="•"/>
            </a:pPr>
            <a:endParaRPr lang="it-IT" sz="1000">
              <a:solidFill>
                <a:srgbClr val="FFFF00"/>
              </a:solidFill>
            </a:endParaRPr>
          </a:p>
          <a:p>
            <a:pPr marL="174625" indent="-174625">
              <a:lnSpc>
                <a:spcPct val="110000"/>
              </a:lnSpc>
              <a:buFontTx/>
              <a:buChar char="•"/>
            </a:pPr>
            <a:r>
              <a:rPr lang="it-IT" sz="2000">
                <a:solidFill>
                  <a:srgbClr val="FFFF00"/>
                </a:solidFill>
              </a:rPr>
              <a:t>Mi sono trovato avvantaggiato anche cambiando materia.</a:t>
            </a:r>
          </a:p>
          <a:p>
            <a:pPr marL="174625" indent="-174625">
              <a:lnSpc>
                <a:spcPct val="110000"/>
              </a:lnSpc>
              <a:buFontTx/>
              <a:buChar char="•"/>
            </a:pPr>
            <a:endParaRPr lang="it-IT" sz="1000">
              <a:solidFill>
                <a:srgbClr val="FFFF00"/>
              </a:solidFill>
            </a:endParaRPr>
          </a:p>
          <a:p>
            <a:pPr marL="174625" indent="-174625">
              <a:lnSpc>
                <a:spcPct val="110000"/>
              </a:lnSpc>
              <a:buFontTx/>
              <a:buChar char="•"/>
            </a:pPr>
            <a:r>
              <a:rPr lang="it-IT" sz="2000">
                <a:solidFill>
                  <a:srgbClr val="FFFF00"/>
                </a:solidFill>
              </a:rPr>
              <a:t>Mi piacerebbe insegnarla anche in inglese.</a:t>
            </a:r>
          </a:p>
          <a:p>
            <a:pPr marL="174625" indent="-174625">
              <a:buFontTx/>
              <a:buChar char="•"/>
            </a:pPr>
            <a:r>
              <a:rPr lang="it-IT" sz="1000">
                <a:solidFill>
                  <a:srgbClr val="FFFF00"/>
                </a:solidFill>
              </a:rPr>
              <a:t> </a:t>
            </a:r>
          </a:p>
          <a:p>
            <a:pPr marL="174625" indent="-174625">
              <a:buFontTx/>
              <a:buChar char="•"/>
            </a:pPr>
            <a:r>
              <a:rPr lang="it-IT" sz="2000">
                <a:solidFill>
                  <a:srgbClr val="FFFF00"/>
                </a:solidFill>
              </a:rPr>
              <a:t>L’ho utilizzata nell’ultimo anno con il kit.</a:t>
            </a:r>
          </a:p>
          <a:p>
            <a:pPr marL="174625" indent="-174625">
              <a:buFontTx/>
              <a:buChar char="•"/>
            </a:pPr>
            <a:r>
              <a:rPr lang="it-IT" sz="1000">
                <a:solidFill>
                  <a:srgbClr val="FFFF00"/>
                </a:solidFill>
              </a:rPr>
              <a:t> </a:t>
            </a:r>
          </a:p>
          <a:p>
            <a:pPr marL="174625" indent="-174625">
              <a:buFontTx/>
              <a:buChar char="•"/>
            </a:pPr>
            <a:r>
              <a:rPr lang="it-IT" sz="2000">
                <a:solidFill>
                  <a:srgbClr val="FFFF00"/>
                </a:solidFill>
              </a:rPr>
              <a:t>Riscontro molto positivo.</a:t>
            </a:r>
          </a:p>
        </p:txBody>
      </p:sp>
      <p:sp>
        <p:nvSpPr>
          <p:cNvPr id="242692" name="Rectangle 3"/>
          <p:cNvSpPr>
            <a:spLocks noChangeArrowheads="1"/>
          </p:cNvSpPr>
          <p:nvPr/>
        </p:nvSpPr>
        <p:spPr bwMode="auto">
          <a:xfrm>
            <a:off x="2055813" y="836613"/>
            <a:ext cx="4956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400" b="1">
                <a:solidFill>
                  <a:srgbClr val="FFFF00"/>
                </a:solidFill>
              </a:rPr>
              <a:t>I docenti: ricadute nella Didattica</a:t>
            </a:r>
          </a:p>
        </p:txBody>
      </p:sp>
      <p:pic>
        <p:nvPicPr>
          <p:cNvPr id="242693" name="Picture 5" descr="ANd9GcSom7425PwDRvr3oqmCy3l7kQpRKh6XicfaTv4ZFo8sgt56jc3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9188" y="4076700"/>
            <a:ext cx="294481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2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2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2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2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2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2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2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2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2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2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2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2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2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2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2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2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Segnaposto piè di pagina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IT" smtClean="0">
                <a:cs typeface="Arial" charset="0"/>
              </a:rPr>
              <a:t>Lean Education Network  -  Stefano Fava</a:t>
            </a:r>
          </a:p>
        </p:txBody>
      </p:sp>
      <p:sp>
        <p:nvSpPr>
          <p:cNvPr id="243714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B1E5CB5-C441-4321-9034-48F6EEDD2979}" type="slidenum">
              <a:rPr lang="it-IT" smtClean="0">
                <a:cs typeface="Arial" charset="0"/>
              </a:rPr>
              <a:pPr/>
              <a:t>7</a:t>
            </a:fld>
            <a:endParaRPr lang="it-IT" smtClean="0">
              <a:cs typeface="Arial" charset="0"/>
            </a:endParaRPr>
          </a:p>
        </p:txBody>
      </p:sp>
      <p:sp>
        <p:nvSpPr>
          <p:cNvPr id="281602" name="Text Box 2"/>
          <p:cNvSpPr txBox="1">
            <a:spLocks noChangeArrowheads="1"/>
          </p:cNvSpPr>
          <p:nvPr/>
        </p:nvSpPr>
        <p:spPr bwMode="auto">
          <a:xfrm>
            <a:off x="250825" y="1557338"/>
            <a:ext cx="86423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buFontTx/>
              <a:buChar char="•"/>
            </a:pPr>
            <a:r>
              <a:rPr lang="it-IT" sz="2000">
                <a:solidFill>
                  <a:srgbClr val="FFFF00"/>
                </a:solidFill>
              </a:rPr>
              <a:t>È importante perché in qualche modo credo modifichi il modo di pensare, si pensa nella prospettiva zero difetti, risparmi. È necessario farlo bene non trascurando i dettagli per eliminare il superfluo e lasciare ciò che è necessario.</a:t>
            </a:r>
          </a:p>
          <a:p>
            <a:pPr marL="174625" indent="-174625"/>
            <a:endParaRPr lang="it-IT" sz="2000">
              <a:solidFill>
                <a:srgbClr val="FFFF00"/>
              </a:solidFill>
            </a:endParaRPr>
          </a:p>
          <a:p>
            <a:pPr marL="174625" indent="-174625">
              <a:buFontTx/>
              <a:buChar char="•"/>
            </a:pPr>
            <a:r>
              <a:rPr lang="it-IT" sz="2000">
                <a:solidFill>
                  <a:srgbClr val="FFFF00"/>
                </a:solidFill>
              </a:rPr>
              <a:t>Sono interessato dal punto di vista  culturale e personale o fatto formazione e credo di averne ancora bisogno.</a:t>
            </a:r>
          </a:p>
        </p:txBody>
      </p:sp>
      <p:sp>
        <p:nvSpPr>
          <p:cNvPr id="243716" name="Rectangle 3"/>
          <p:cNvSpPr>
            <a:spLocks noChangeArrowheads="1"/>
          </p:cNvSpPr>
          <p:nvPr/>
        </p:nvSpPr>
        <p:spPr bwMode="auto">
          <a:xfrm>
            <a:off x="2800350" y="981075"/>
            <a:ext cx="3598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400" b="1">
                <a:solidFill>
                  <a:srgbClr val="FFFF00"/>
                </a:solidFill>
              </a:rPr>
              <a:t>I docenti: Lean thinking</a:t>
            </a:r>
          </a:p>
        </p:txBody>
      </p:sp>
      <p:pic>
        <p:nvPicPr>
          <p:cNvPr id="243717" name="Picture 5" descr="ANd9GcT4nIEb0U0MGKlAWVozhl7wa0oOxezHAblbuJnX0EkQaDzosAg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292600"/>
            <a:ext cx="1506537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3718" name="AutoShape 7" descr="9k="/>
          <p:cNvSpPr>
            <a:spLocks noChangeAspect="1" noChangeArrowheads="1"/>
          </p:cNvSpPr>
          <p:nvPr/>
        </p:nvSpPr>
        <p:spPr bwMode="auto">
          <a:xfrm>
            <a:off x="3271838" y="2552700"/>
            <a:ext cx="26003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43719" name="AutoShape 9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243720" name="Picture 11" descr="lean-thinking-5s-22090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4149725"/>
            <a:ext cx="32035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1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1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1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1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Segnaposto piè di pagina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IT" smtClean="0">
                <a:cs typeface="Arial" charset="0"/>
              </a:rPr>
              <a:t>Lean Education Network  -  Stefano Fava</a:t>
            </a:r>
          </a:p>
        </p:txBody>
      </p:sp>
      <p:sp>
        <p:nvSpPr>
          <p:cNvPr id="244738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F4B5F1E-D911-4435-BD07-6847FB6969E4}" type="slidenum">
              <a:rPr lang="it-IT" smtClean="0">
                <a:cs typeface="Arial" charset="0"/>
              </a:rPr>
              <a:pPr/>
              <a:t>8</a:t>
            </a:fld>
            <a:endParaRPr lang="it-IT" smtClean="0">
              <a:cs typeface="Arial" charset="0"/>
            </a:endParaRPr>
          </a:p>
        </p:txBody>
      </p:sp>
      <p:sp>
        <p:nvSpPr>
          <p:cNvPr id="280578" name="Text Box 2"/>
          <p:cNvSpPr txBox="1">
            <a:spLocks noChangeArrowheads="1"/>
          </p:cNvSpPr>
          <p:nvPr/>
        </p:nvSpPr>
        <p:spPr bwMode="auto">
          <a:xfrm>
            <a:off x="0" y="1412875"/>
            <a:ext cx="864235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lnSpc>
                <a:spcPct val="120000"/>
              </a:lnSpc>
              <a:buFontTx/>
              <a:buChar char="•"/>
            </a:pPr>
            <a:r>
              <a:rPr lang="it-IT" sz="2000">
                <a:solidFill>
                  <a:srgbClr val="FFFF00"/>
                </a:solidFill>
              </a:rPr>
              <a:t>Mi è rimasta l’idea del miglioramento continuo, in casa, nel lavoro, se faccio questo piuttosto che quest’altro sto meglio, sono cambiamenti che posso fare io.</a:t>
            </a:r>
          </a:p>
          <a:p>
            <a:pPr marL="174625" indent="-174625">
              <a:lnSpc>
                <a:spcPct val="120000"/>
              </a:lnSpc>
              <a:buFontTx/>
              <a:buChar char="•"/>
            </a:pPr>
            <a:r>
              <a:rPr lang="it-IT" sz="2000">
                <a:solidFill>
                  <a:srgbClr val="FFFF00"/>
                </a:solidFill>
              </a:rPr>
              <a:t>La consapevolezza che sono principi validi da insegnare, le applico nell’impostazione delle strategie didattiche.</a:t>
            </a:r>
          </a:p>
          <a:p>
            <a:pPr marL="174625" indent="-174625">
              <a:lnSpc>
                <a:spcPct val="120000"/>
              </a:lnSpc>
              <a:buFontTx/>
              <a:buChar char="•"/>
            </a:pPr>
            <a:r>
              <a:rPr lang="it-IT" sz="2000">
                <a:solidFill>
                  <a:srgbClr val="FFFF00"/>
                </a:solidFill>
              </a:rPr>
              <a:t>Non so se mi ha condizionato nella mia didattica. Tutta la partita </a:t>
            </a:r>
          </a:p>
          <a:p>
            <a:pPr marL="174625" indent="-174625">
              <a:lnSpc>
                <a:spcPct val="120000"/>
              </a:lnSpc>
            </a:pPr>
            <a:r>
              <a:rPr lang="it-IT" sz="2000">
                <a:solidFill>
                  <a:srgbClr val="FFFF00"/>
                </a:solidFill>
              </a:rPr>
              <a:t>   della riduzione degli sprechi ha condizionato la mia vita privata.</a:t>
            </a:r>
          </a:p>
          <a:p>
            <a:pPr marL="174625" indent="-174625">
              <a:lnSpc>
                <a:spcPct val="120000"/>
              </a:lnSpc>
              <a:buFontTx/>
              <a:buChar char="•"/>
            </a:pPr>
            <a:r>
              <a:rPr lang="it-IT" sz="2000">
                <a:solidFill>
                  <a:srgbClr val="FFFF00"/>
                </a:solidFill>
              </a:rPr>
              <a:t>Nell’attività lavorativa non ne ho percezione.</a:t>
            </a:r>
          </a:p>
          <a:p>
            <a:pPr marL="174625" indent="-174625">
              <a:lnSpc>
                <a:spcPct val="120000"/>
              </a:lnSpc>
              <a:buFontTx/>
              <a:buChar char="•"/>
            </a:pPr>
            <a:r>
              <a:rPr lang="it-IT" sz="2000">
                <a:solidFill>
                  <a:srgbClr val="FFFF00"/>
                </a:solidFill>
              </a:rPr>
              <a:t>Mi è rimasta la capacità organizzativa che mi consente di ridurre i </a:t>
            </a:r>
          </a:p>
          <a:p>
            <a:pPr marL="174625" indent="-174625">
              <a:lnSpc>
                <a:spcPct val="120000"/>
              </a:lnSpc>
            </a:pPr>
            <a:r>
              <a:rPr lang="it-IT" sz="2000">
                <a:solidFill>
                  <a:srgbClr val="FFFF00"/>
                </a:solidFill>
              </a:rPr>
              <a:t>   tempi di preparazione delle lezioni. Da una mano a organizzare le idee.</a:t>
            </a:r>
          </a:p>
          <a:p>
            <a:pPr marL="174625" indent="-174625">
              <a:lnSpc>
                <a:spcPct val="120000"/>
              </a:lnSpc>
              <a:buFontTx/>
              <a:buChar char="•"/>
            </a:pPr>
            <a:r>
              <a:rPr lang="it-IT" sz="2000">
                <a:solidFill>
                  <a:srgbClr val="FFFF00"/>
                </a:solidFill>
              </a:rPr>
              <a:t>Mi è rimasto aggiornamento e crescita personale.</a:t>
            </a:r>
          </a:p>
          <a:p>
            <a:pPr marL="174625" indent="-174625">
              <a:lnSpc>
                <a:spcPct val="120000"/>
              </a:lnSpc>
              <a:buFontTx/>
              <a:buChar char="•"/>
            </a:pPr>
            <a:r>
              <a:rPr lang="it-IT" sz="2000">
                <a:solidFill>
                  <a:srgbClr val="FFFF00"/>
                </a:solidFill>
              </a:rPr>
              <a:t>Valore aggiunto in termini di metodo.</a:t>
            </a:r>
          </a:p>
          <a:p>
            <a:pPr marL="174625" indent="-174625">
              <a:lnSpc>
                <a:spcPct val="120000"/>
              </a:lnSpc>
              <a:buFontTx/>
              <a:buChar char="•"/>
            </a:pPr>
            <a:r>
              <a:rPr lang="it-IT" sz="2000">
                <a:solidFill>
                  <a:srgbClr val="FFFF00"/>
                </a:solidFill>
              </a:rPr>
              <a:t>Maggiore consapevolezza rispetto a cose che già facevo.</a:t>
            </a:r>
          </a:p>
          <a:p>
            <a:pPr marL="174625" indent="-174625">
              <a:lnSpc>
                <a:spcPct val="120000"/>
              </a:lnSpc>
              <a:buFontTx/>
              <a:buChar char="•"/>
            </a:pPr>
            <a:endParaRPr lang="it-IT" sz="2000">
              <a:solidFill>
                <a:srgbClr val="FFFF00"/>
              </a:solidFill>
            </a:endParaRPr>
          </a:p>
        </p:txBody>
      </p:sp>
      <p:sp>
        <p:nvSpPr>
          <p:cNvPr id="244740" name="Rectangle 3"/>
          <p:cNvSpPr>
            <a:spLocks noChangeArrowheads="1"/>
          </p:cNvSpPr>
          <p:nvPr/>
        </p:nvSpPr>
        <p:spPr bwMode="auto">
          <a:xfrm>
            <a:off x="2438400" y="979488"/>
            <a:ext cx="429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400" b="1">
                <a:solidFill>
                  <a:srgbClr val="FFFF00"/>
                </a:solidFill>
              </a:rPr>
              <a:t>I docenti: cosa ti è rimasto ?</a:t>
            </a:r>
          </a:p>
        </p:txBody>
      </p:sp>
      <p:pic>
        <p:nvPicPr>
          <p:cNvPr id="244741" name="Picture 5" descr="13057108-business-donna-con-illustrazione-valig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1300" y="2708275"/>
            <a:ext cx="1282700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0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0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0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0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0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0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0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0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0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0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0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0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0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0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0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0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0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0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0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0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Segnaposto piè di pagina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IT" smtClean="0">
                <a:cs typeface="Arial" charset="0"/>
              </a:rPr>
              <a:t>Lean Education Network  -  Stefano Fava</a:t>
            </a:r>
          </a:p>
        </p:txBody>
      </p:sp>
      <p:sp>
        <p:nvSpPr>
          <p:cNvPr id="245762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9DF8C10-4292-4683-AAE0-31863F2D0041}" type="slidenum">
              <a:rPr lang="it-IT" smtClean="0">
                <a:cs typeface="Arial" charset="0"/>
              </a:rPr>
              <a:pPr/>
              <a:t>9</a:t>
            </a:fld>
            <a:endParaRPr lang="it-IT" smtClean="0">
              <a:cs typeface="Arial" charset="0"/>
            </a:endParaRPr>
          </a:p>
        </p:txBody>
      </p:sp>
      <p:sp>
        <p:nvSpPr>
          <p:cNvPr id="279554" name="Text Box 2"/>
          <p:cNvSpPr txBox="1">
            <a:spLocks noChangeArrowheads="1"/>
          </p:cNvSpPr>
          <p:nvPr/>
        </p:nvSpPr>
        <p:spPr bwMode="auto">
          <a:xfrm>
            <a:off x="250825" y="3357563"/>
            <a:ext cx="86423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buFontTx/>
              <a:buChar char="•"/>
            </a:pPr>
            <a:r>
              <a:rPr lang="it-IT" sz="2000">
                <a:solidFill>
                  <a:srgbClr val="FFFF00"/>
                </a:solidFill>
              </a:rPr>
              <a:t>Lo stupore delle aziende per la conoscenza della lean da parte degli studenti.</a:t>
            </a:r>
          </a:p>
          <a:p>
            <a:pPr marL="174625" indent="-174625"/>
            <a:endParaRPr lang="it-IT" sz="2000">
              <a:solidFill>
                <a:srgbClr val="FFFF00"/>
              </a:solidFill>
            </a:endParaRPr>
          </a:p>
          <a:p>
            <a:pPr marL="174625" indent="-174625">
              <a:buFontTx/>
              <a:buChar char="•"/>
            </a:pPr>
            <a:r>
              <a:rPr lang="it-IT" sz="2000">
                <a:solidFill>
                  <a:srgbClr val="FFFF00"/>
                </a:solidFill>
              </a:rPr>
              <a:t>Che la scuola in questo caso sta davanti alle aziende.</a:t>
            </a:r>
          </a:p>
          <a:p>
            <a:pPr marL="174625" indent="-174625"/>
            <a:endParaRPr lang="it-IT" sz="2000">
              <a:solidFill>
                <a:srgbClr val="FFFF00"/>
              </a:solidFill>
            </a:endParaRPr>
          </a:p>
        </p:txBody>
      </p:sp>
      <p:sp>
        <p:nvSpPr>
          <p:cNvPr id="245764" name="Rectangle 3"/>
          <p:cNvSpPr>
            <a:spLocks noChangeArrowheads="1"/>
          </p:cNvSpPr>
          <p:nvPr/>
        </p:nvSpPr>
        <p:spPr bwMode="auto">
          <a:xfrm>
            <a:off x="1619250" y="1195388"/>
            <a:ext cx="584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400" b="1">
                <a:solidFill>
                  <a:srgbClr val="FFFF00"/>
                </a:solidFill>
              </a:rPr>
              <a:t>I docenti: cosa ti ha colpito della lean ?</a:t>
            </a:r>
          </a:p>
        </p:txBody>
      </p:sp>
      <p:sp>
        <p:nvSpPr>
          <p:cNvPr id="245765" name="AutoShape 5" descr="9k="/>
          <p:cNvSpPr>
            <a:spLocks noChangeAspect="1" noChangeArrowheads="1"/>
          </p:cNvSpPr>
          <p:nvPr/>
        </p:nvSpPr>
        <p:spPr bwMode="auto">
          <a:xfrm>
            <a:off x="3433763" y="2424113"/>
            <a:ext cx="22764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45766" name="AutoShape 7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245767" name="Picture 9" descr="can-stock-photo_csp104541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844675"/>
            <a:ext cx="149542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9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9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9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9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3567</TotalTime>
  <Words>1203</Words>
  <Application>Microsoft Office PowerPoint</Application>
  <PresentationFormat>Presentazione su schermo (4:3)</PresentationFormat>
  <Paragraphs>152</Paragraphs>
  <Slides>15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8" baseType="lpstr">
      <vt:lpstr>Arial</vt:lpstr>
      <vt:lpstr>Struttura predefinita</vt:lpstr>
      <vt:lpstr>Image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SF</dc:creator>
  <cp:lastModifiedBy>Barbero Paola UI Torino</cp:lastModifiedBy>
  <cp:revision>47</cp:revision>
  <dcterms:created xsi:type="dcterms:W3CDTF">2011-05-01T13:14:29Z</dcterms:created>
  <dcterms:modified xsi:type="dcterms:W3CDTF">2020-07-27T10:13:58Z</dcterms:modified>
</cp:coreProperties>
</file>