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2"/>
  </p:notesMasterIdLst>
  <p:sldIdLst>
    <p:sldId id="256" r:id="rId2"/>
    <p:sldId id="266" r:id="rId3"/>
    <p:sldId id="267" r:id="rId4"/>
    <p:sldId id="268" r:id="rId5"/>
    <p:sldId id="269" r:id="rId6"/>
    <p:sldId id="258" r:id="rId7"/>
    <p:sldId id="262" r:id="rId8"/>
    <p:sldId id="263" r:id="rId9"/>
    <p:sldId id="264" r:id="rId10"/>
    <p:sldId id="265" r:id="rId11"/>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804" autoAdjust="0"/>
  </p:normalViewPr>
  <p:slideViewPr>
    <p:cSldViewPr>
      <p:cViewPr varScale="1">
        <p:scale>
          <a:sx n="54" d="100"/>
          <a:sy n="54" d="100"/>
        </p:scale>
        <p:origin x="82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aolo\AppData\Local\Microsoft\Windows\Temporary%20Internet%20Files\Content.Outlook\KFTXOAKT\Survey%20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5"/>
            </a:solidFill>
            <a:ln w="25400">
              <a:solidFill>
                <a:srgbClr val="002060"/>
              </a:solidFill>
            </a:ln>
          </c:spPr>
          <c:invertIfNegative val="0"/>
          <c:cat>
            <c:strRef>
              <c:f>'[Survey Results.xlsx]Foglio1'!$A$30:$L$30</c:f>
              <c:strCache>
                <c:ptCount val="12"/>
                <c:pt idx="0">
                  <c:v>Course quality</c:v>
                </c:pt>
                <c:pt idx="1">
                  <c:v>Course expectations</c:v>
                </c:pt>
                <c:pt idx="2">
                  <c:v>Teacher quality</c:v>
                </c:pt>
                <c:pt idx="3">
                  <c:v>Teaching material quality</c:v>
                </c:pt>
                <c:pt idx="4">
                  <c:v>Interest in Lean</c:v>
                </c:pt>
                <c:pt idx="5">
                  <c:v>Learnesd topics utility</c:v>
                </c:pt>
                <c:pt idx="6">
                  <c:v>Course inspiration</c:v>
                </c:pt>
                <c:pt idx="7">
                  <c:v>Training approach</c:v>
                </c:pt>
                <c:pt idx="8">
                  <c:v>Visual approach</c:v>
                </c:pt>
                <c:pt idx="9">
                  <c:v>Videos quality</c:v>
                </c:pt>
                <c:pt idx="10">
                  <c:v>DVds Quality</c:v>
                </c:pt>
                <c:pt idx="11">
                  <c:v>Games and simulation</c:v>
                </c:pt>
              </c:strCache>
            </c:strRef>
          </c:cat>
          <c:val>
            <c:numRef>
              <c:f>'[Survey Results.xlsx]Foglio1'!$A$28:$L$28</c:f>
              <c:numCache>
                <c:formatCode>0.0</c:formatCode>
                <c:ptCount val="12"/>
                <c:pt idx="0">
                  <c:v>5.7777777777777777</c:v>
                </c:pt>
                <c:pt idx="1">
                  <c:v>5.666666666666667</c:v>
                </c:pt>
                <c:pt idx="2">
                  <c:v>5.7777777777777777</c:v>
                </c:pt>
                <c:pt idx="3">
                  <c:v>5.666666666666667</c:v>
                </c:pt>
                <c:pt idx="4">
                  <c:v>6.1111111111111107</c:v>
                </c:pt>
                <c:pt idx="5">
                  <c:v>6</c:v>
                </c:pt>
                <c:pt idx="6">
                  <c:v>5.666666666666667</c:v>
                </c:pt>
                <c:pt idx="7">
                  <c:v>5.666666666666667</c:v>
                </c:pt>
                <c:pt idx="8">
                  <c:v>5.7777777777777777</c:v>
                </c:pt>
                <c:pt idx="9">
                  <c:v>5.666666666666667</c:v>
                </c:pt>
                <c:pt idx="10">
                  <c:v>5.2222222222222223</c:v>
                </c:pt>
                <c:pt idx="11">
                  <c:v>5.8888888888888875</c:v>
                </c:pt>
              </c:numCache>
            </c:numRef>
          </c:val>
          <c:extLst>
            <c:ext xmlns:c16="http://schemas.microsoft.com/office/drawing/2014/chart" uri="{C3380CC4-5D6E-409C-BE32-E72D297353CC}">
              <c16:uniqueId val="{00000000-C910-478F-A151-F5E590F206C2}"/>
            </c:ext>
          </c:extLst>
        </c:ser>
        <c:dLbls>
          <c:showLegendKey val="0"/>
          <c:showVal val="0"/>
          <c:showCatName val="0"/>
          <c:showSerName val="0"/>
          <c:showPercent val="0"/>
          <c:showBubbleSize val="0"/>
        </c:dLbls>
        <c:gapWidth val="150"/>
        <c:axId val="55036544"/>
        <c:axId val="55042432"/>
      </c:barChart>
      <c:catAx>
        <c:axId val="55036544"/>
        <c:scaling>
          <c:orientation val="minMax"/>
        </c:scaling>
        <c:delete val="0"/>
        <c:axPos val="b"/>
        <c:numFmt formatCode="General" sourceLinked="1"/>
        <c:majorTickMark val="out"/>
        <c:minorTickMark val="none"/>
        <c:tickLblPos val="nextTo"/>
        <c:crossAx val="55042432"/>
        <c:crosses val="autoZero"/>
        <c:auto val="1"/>
        <c:lblAlgn val="ctr"/>
        <c:lblOffset val="100"/>
        <c:noMultiLvlLbl val="0"/>
      </c:catAx>
      <c:valAx>
        <c:axId val="55042432"/>
        <c:scaling>
          <c:orientation val="minMax"/>
          <c:max val="6.2"/>
          <c:min val="1"/>
        </c:scaling>
        <c:delete val="0"/>
        <c:axPos val="l"/>
        <c:majorGridlines/>
        <c:numFmt formatCode="0.0" sourceLinked="1"/>
        <c:majorTickMark val="out"/>
        <c:minorTickMark val="none"/>
        <c:tickLblPos val="nextTo"/>
        <c:crossAx val="55036544"/>
        <c:crosses val="autoZero"/>
        <c:crossBetween val="between"/>
      </c:valAx>
      <c:spPr>
        <a:gradFill>
          <a:gsLst>
            <a:gs pos="100000">
              <a:srgbClr val="FF0000"/>
            </a:gs>
            <a:gs pos="0">
              <a:srgbClr val="92D050"/>
            </a:gs>
            <a:gs pos="35001">
              <a:srgbClr val="1A8D48"/>
            </a:gs>
            <a:gs pos="52000">
              <a:srgbClr val="FFFF00"/>
            </a:gs>
            <a:gs pos="73000">
              <a:srgbClr val="EE3F17"/>
            </a:gs>
            <a:gs pos="88000">
              <a:srgbClr val="E81766"/>
            </a:gs>
            <a:gs pos="100000">
              <a:srgbClr val="A603AB"/>
            </a:gs>
          </a:gsLst>
          <a:lin ang="5400000" scaled="0"/>
        </a:gradFill>
      </c:spPr>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F68346F-363C-4E46-AB01-29A116477ADD}" type="datetimeFigureOut">
              <a:rPr lang="it-IT"/>
              <a:pPr>
                <a:defRPr/>
              </a:pPr>
              <a:t>27/07/2020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2FEDEA4-B381-49B5-916F-C4FD90EADD29}"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egnaposto immagine diapositiva 1"/>
          <p:cNvSpPr>
            <a:spLocks noGrp="1" noRot="1" noChangeAspect="1"/>
          </p:cNvSpPr>
          <p:nvPr>
            <p:ph type="sldImg"/>
          </p:nvPr>
        </p:nvSpPr>
        <p:spPr bwMode="auto">
          <a:noFill/>
          <a:ln>
            <a:solidFill>
              <a:srgbClr val="000000"/>
            </a:solidFill>
            <a:miter lim="800000"/>
            <a:headEnd/>
            <a:tailEnd/>
          </a:ln>
        </p:spPr>
      </p:sp>
      <p:sp>
        <p:nvSpPr>
          <p:cNvPr id="20482"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it-IT" smtClean="0"/>
              <a:t>Il Politecnico di Torino ha ospitato nel Gennaio 2013 il seminario Lean Organization all’interno del corso Plants and Manufacturing Systems del secondo anno del corso di Laurea Magistrale in Automotive engineering. Il corso universitario è erogato in lingua inglese per cui è stato necessario predisporre in tale lingua il materiale del Kit Lean, che ora dispone di una dispensa bilingue italiano/inglese.</a:t>
            </a:r>
          </a:p>
          <a:p>
            <a:pPr>
              <a:spcBef>
                <a:spcPct val="0"/>
              </a:spcBef>
            </a:pPr>
            <a:r>
              <a:rPr lang="it-IT" smtClean="0"/>
              <a:t>Come potete vedere dall’immagine il corso è stato un vero successo </a:t>
            </a:r>
          </a:p>
        </p:txBody>
      </p:sp>
      <p:sp>
        <p:nvSpPr>
          <p:cNvPr id="20483"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EDF77E-D3BF-4AE4-BE2A-7B758C7B3BAA}" type="slidenum">
              <a:rPr lang="it-IT">
                <a:cs typeface="Arial" charset="0"/>
              </a:rPr>
              <a:pPr fontAlgn="base">
                <a:spcBef>
                  <a:spcPct val="0"/>
                </a:spcBef>
                <a:spcAft>
                  <a:spcPct val="0"/>
                </a:spcAft>
              </a:pPr>
              <a:t>6</a:t>
            </a:fld>
            <a:endParaRPr lang="it-IT">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egnaposto immagine diapositiva 1"/>
          <p:cNvSpPr>
            <a:spLocks noGrp="1" noRot="1" noChangeAspect="1"/>
          </p:cNvSpPr>
          <p:nvPr>
            <p:ph type="sldImg"/>
          </p:nvPr>
        </p:nvSpPr>
        <p:spPr bwMode="auto">
          <a:noFill/>
          <a:ln>
            <a:solidFill>
              <a:srgbClr val="000000"/>
            </a:solidFill>
            <a:miter lim="800000"/>
            <a:headEnd/>
            <a:tailEnd/>
          </a:ln>
        </p:spPr>
      </p:sp>
      <p:sp>
        <p:nvSpPr>
          <p:cNvPr id="22530"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it-IT" smtClean="0"/>
              <a:t>La valutazione degli studenti, ottenuta mediante una serie di domande sul contenuti del corso, la rilevanza degli argomenti, la capacità dei docenti, il metodo di insegnamento e il materiale di supporto è stata assolutamente positiva.</a:t>
            </a:r>
          </a:p>
          <a:p>
            <a:pPr>
              <a:spcBef>
                <a:spcPct val="0"/>
              </a:spcBef>
            </a:pPr>
            <a:r>
              <a:rPr lang="it-IT" smtClean="0"/>
              <a:t>Anche le testimonianze dirette degli studenti confermano il successo del seminario.</a:t>
            </a:r>
          </a:p>
        </p:txBody>
      </p:sp>
      <p:sp>
        <p:nvSpPr>
          <p:cNvPr id="22531"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8A1B4F-E779-420E-9C51-1820A252E8AF}" type="slidenum">
              <a:rPr lang="it-IT">
                <a:cs typeface="Arial" charset="0"/>
              </a:rPr>
              <a:pPr fontAlgn="base">
                <a:spcBef>
                  <a:spcPct val="0"/>
                </a:spcBef>
                <a:spcAft>
                  <a:spcPct val="0"/>
                </a:spcAft>
              </a:pPr>
              <a:t>7</a:t>
            </a:fld>
            <a:endParaRPr lang="it-IT">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egnaposto immagine diapositiva 1"/>
          <p:cNvSpPr>
            <a:spLocks noGrp="1" noRot="1" noChangeAspect="1"/>
          </p:cNvSpPr>
          <p:nvPr>
            <p:ph type="sldImg"/>
          </p:nvPr>
        </p:nvSpPr>
        <p:spPr bwMode="auto">
          <a:noFill/>
          <a:ln>
            <a:solidFill>
              <a:srgbClr val="000000"/>
            </a:solidFill>
            <a:miter lim="800000"/>
            <a:headEnd/>
            <a:tailEnd/>
          </a:ln>
        </p:spPr>
      </p:sp>
      <p:sp>
        <p:nvSpPr>
          <p:cNvPr id="2457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it-IT" smtClean="0"/>
              <a:t>L’università è il luogo deputato all’approfondimento e allo sviluppo della conoscenza. Ogni facoltà ha una propria missione volta al progresso dell’umanità. L’ingegneria, nel suo piccolo, si pone l’obiettivo di fornire soluzioni a problemi. Per fare cio’ utilizziamo il metodo scientifico, che consiste nel misurare, dedurre, sperimentare. </a:t>
            </a:r>
          </a:p>
          <a:p>
            <a:pPr>
              <a:spcBef>
                <a:spcPct val="0"/>
              </a:spcBef>
            </a:pPr>
            <a:r>
              <a:rPr lang="it-IT" smtClean="0"/>
              <a:t>Ecco perché nel gioco degli aeroplanini, che il KIT LEAN utilizza per dimostrare il vantaggio del processo di innovazione e standardizzazione, abbiamo bisogno di misurare il fenomeno mediante gli strumenti della statistica (Valore medio e scarto tipo) e confrontarlo con le specifiche attese (capacità del processo Cp e Cpk).</a:t>
            </a:r>
          </a:p>
          <a:p>
            <a:pPr>
              <a:spcBef>
                <a:spcPct val="0"/>
              </a:spcBef>
            </a:pPr>
            <a:r>
              <a:rPr lang="it-IT" smtClean="0"/>
              <a:t>Per questo nell’analizzare una linea di assemblaggio, altro esempio utilizzato dal KIT LEAN per evidenziare gli effetti distruttivi della variabilià, abbiamo bisogno di utilizzare i modelli a code (o gli strumenti di simulazione ad eventi discreti) per spiegare scientificamente i risultati dell’esperimento.</a:t>
            </a:r>
          </a:p>
        </p:txBody>
      </p:sp>
      <p:sp>
        <p:nvSpPr>
          <p:cNvPr id="2457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60F8085-BA2C-4D66-8235-50863E18600F}" type="slidenum">
              <a:rPr lang="it-IT">
                <a:cs typeface="Arial" charset="0"/>
              </a:rPr>
              <a:pPr fontAlgn="base">
                <a:spcBef>
                  <a:spcPct val="0"/>
                </a:spcBef>
                <a:spcAft>
                  <a:spcPct val="0"/>
                </a:spcAft>
              </a:pPr>
              <a:t>8</a:t>
            </a:fld>
            <a:endParaRPr lang="it-IT">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egnaposto immagine diapositiva 1"/>
          <p:cNvSpPr>
            <a:spLocks noGrp="1" noRot="1" noChangeAspect="1"/>
          </p:cNvSpPr>
          <p:nvPr>
            <p:ph type="sldImg"/>
          </p:nvPr>
        </p:nvSpPr>
        <p:spPr bwMode="auto">
          <a:noFill/>
          <a:ln>
            <a:solidFill>
              <a:srgbClr val="000000"/>
            </a:solidFill>
            <a:miter lim="800000"/>
            <a:headEnd/>
            <a:tailEnd/>
          </a:ln>
        </p:spPr>
      </p:sp>
      <p:sp>
        <p:nvSpPr>
          <p:cNvPr id="26626"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it-IT" smtClean="0"/>
              <a:t>Ma l’efficacia dell’approccio Lean non consiste di soli numeri e modelli. E’ fondamentale l’educazione, l’attenzione, la sensibilità, l’allenamento, lo sforzo nel voler perseguire un miglioramento delle nostre attività. Si tratta di un attitudine nell’affrontare i propri compiti che travalica il ruolo dell’università, della scuola, dell’azienda ovvero che li comprende tutti. Per questo l’università vuole contribuire alla formazione di questa sensibilità. </a:t>
            </a:r>
          </a:p>
          <a:p>
            <a:pPr>
              <a:spcBef>
                <a:spcPct val="0"/>
              </a:spcBef>
            </a:pPr>
            <a:endParaRPr lang="it-IT" smtClean="0"/>
          </a:p>
          <a:p>
            <a:pPr>
              <a:spcBef>
                <a:spcPct val="0"/>
              </a:spcBef>
            </a:pPr>
            <a:r>
              <a:rPr lang="en-US" smtClean="0"/>
              <a:t>the importance of integrating developments in the realms of strategy, process, structure and culture.  Failure to do so leads to inevitable disappointment: broken processes prevent the implementation of new strategies; process improvements are blocked by structural conflicts; re-structuring is resented and resisted; attempts at culture change are deemed irrelevant because they do not address concrete work issues; and so on…</a:t>
            </a:r>
          </a:p>
          <a:p>
            <a:pPr>
              <a:spcBef>
                <a:spcPct val="0"/>
              </a:spcBef>
            </a:pPr>
            <a:r>
              <a:rPr lang="en-US" smtClean="0"/>
              <a:t>The diagram shows how these key elements are interdependent.  Lean thinking focuses primarily on process transformation, but will not succeed unless it is supported by strategic commitment, well-designed structures and a participative culture.</a:t>
            </a:r>
          </a:p>
          <a:p>
            <a:pPr>
              <a:spcBef>
                <a:spcPct val="0"/>
              </a:spcBef>
            </a:pPr>
            <a:r>
              <a:rPr lang="en-US" smtClean="0"/>
              <a:t>Development can start in any of these aspects, but needs to lead to a benign cycle, strategically driven, in which:</a:t>
            </a:r>
          </a:p>
          <a:p>
            <a:pPr>
              <a:spcBef>
                <a:spcPct val="0"/>
              </a:spcBef>
            </a:pPr>
            <a:r>
              <a:rPr lang="en-US" smtClean="0"/>
              <a:t>optimised processes provide the basis for the design of enabling – rather than disabling - structures;</a:t>
            </a:r>
          </a:p>
          <a:p>
            <a:pPr>
              <a:spcBef>
                <a:spcPct val="0"/>
              </a:spcBef>
            </a:pPr>
            <a:r>
              <a:rPr lang="en-US" smtClean="0"/>
              <a:t>holistic structures create the context for genuine empowerment and supportive, stimulating relationships; and</a:t>
            </a:r>
          </a:p>
          <a:p>
            <a:pPr>
              <a:spcBef>
                <a:spcPct val="0"/>
              </a:spcBef>
            </a:pPr>
            <a:r>
              <a:rPr lang="en-US" smtClean="0"/>
              <a:t>a culture of continuous challenge and improvement constantly increases the value-to-waste ratio in all processes.</a:t>
            </a:r>
          </a:p>
          <a:p>
            <a:pPr>
              <a:spcBef>
                <a:spcPct val="0"/>
              </a:spcBef>
            </a:pPr>
            <a:endParaRPr lang="it-IT" smtClean="0"/>
          </a:p>
        </p:txBody>
      </p:sp>
      <p:sp>
        <p:nvSpPr>
          <p:cNvPr id="26627"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CF786A-F579-42AA-819D-D9643AC64F03}" type="slidenum">
              <a:rPr lang="it-IT">
                <a:cs typeface="Arial" charset="0"/>
              </a:rPr>
              <a:pPr fontAlgn="base">
                <a:spcBef>
                  <a:spcPct val="0"/>
                </a:spcBef>
                <a:spcAft>
                  <a:spcPct val="0"/>
                </a:spcAft>
              </a:pPr>
              <a:t>9</a:t>
            </a:fld>
            <a:endParaRPr lang="it-IT">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egnaposto immagine diapositiva 1"/>
          <p:cNvSpPr>
            <a:spLocks noGrp="1" noRot="1" noChangeAspect="1"/>
          </p:cNvSpPr>
          <p:nvPr>
            <p:ph type="sldImg"/>
          </p:nvPr>
        </p:nvSpPr>
        <p:spPr bwMode="auto">
          <a:noFill/>
          <a:ln>
            <a:solidFill>
              <a:srgbClr val="000000"/>
            </a:solidFill>
            <a:miter lim="800000"/>
            <a:headEnd/>
            <a:tailEnd/>
          </a:ln>
        </p:spPr>
      </p:sp>
      <p:sp>
        <p:nvSpPr>
          <p:cNvPr id="28674"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it-IT" smtClean="0"/>
              <a:t>Il lean manufacturing, la lean organization, il lean thinking permeano il mondo industriale e investono l’intera supply chain che crea il valore del prodotto. La competitività del singolo dipende dalla competitività degli altri.</a:t>
            </a:r>
          </a:p>
          <a:p>
            <a:pPr>
              <a:spcBef>
                <a:spcPct val="0"/>
              </a:spcBef>
            </a:pPr>
            <a:r>
              <a:rPr lang="it-IT" smtClean="0"/>
              <a:t>Se il mondo si muove vero un lean esteso a tutta la vita del prodotto, può l’educazione dei futuri lavoratori, manager, imprenditori sottrarsi a tale spinta? La Lean Education Network è una sfida per rendere Lean l’educazione e la formazione dei nostri giovani. L’università vuole far parte di questa sfida.</a:t>
            </a:r>
          </a:p>
        </p:txBody>
      </p:sp>
      <p:sp>
        <p:nvSpPr>
          <p:cNvPr id="28675"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538C16-02F1-4B9B-A763-053FA260C403}" type="slidenum">
              <a:rPr lang="it-IT">
                <a:cs typeface="Arial" charset="0"/>
              </a:rPr>
              <a:pPr fontAlgn="base">
                <a:spcBef>
                  <a:spcPct val="0"/>
                </a:spcBef>
                <a:spcAft>
                  <a:spcPct val="0"/>
                </a:spcAft>
              </a:pPr>
              <a:t>10</a:t>
            </a:fld>
            <a:endParaRPr lang="it-IT">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cxnSp>
        <p:nvCxnSpPr>
          <p:cNvPr id="4" name="Straight Connector 7"/>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it-IT" smtClean="0"/>
              <a:t>Fare clic per modificare lo stile del titolo</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5" name="Date Placeholder 3"/>
          <p:cNvSpPr>
            <a:spLocks noGrp="1"/>
          </p:cNvSpPr>
          <p:nvPr>
            <p:ph type="dt" sz="half" idx="10"/>
          </p:nvPr>
        </p:nvSpPr>
        <p:spPr/>
        <p:txBody>
          <a:bodyPr/>
          <a:lstStyle>
            <a:lvl1pPr>
              <a:defRPr/>
            </a:lvl1pPr>
          </a:lstStyle>
          <a:p>
            <a:pPr>
              <a:defRPr/>
            </a:pPr>
            <a:fld id="{BC5E1D4F-2B5F-48F0-AD0A-BC86CA50092D}" type="datetimeFigureOut">
              <a:rPr lang="it-IT"/>
              <a:pPr>
                <a:defRPr/>
              </a:pPr>
              <a:t>27/07/2020</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AAC7B404-AA04-4536-A33F-4A5528D677A8}"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lvl1pPr>
              <a:defRPr/>
            </a:lvl1pPr>
          </a:lstStyle>
          <a:p>
            <a:pPr>
              <a:defRPr/>
            </a:pPr>
            <a:fld id="{8E062ED3-A449-405E-A004-57B840F861C9}" type="datetimeFigureOut">
              <a:rPr lang="it-IT"/>
              <a:pPr>
                <a:defRPr/>
              </a:pPr>
              <a:t>27/07/2020</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863F6659-9A75-44F2-A771-AA4086C41A33}"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lvl1pPr>
              <a:defRPr/>
            </a:lvl1pPr>
          </a:lstStyle>
          <a:p>
            <a:pPr>
              <a:defRPr/>
            </a:pPr>
            <a:fld id="{CE032D68-0D10-438C-8C37-9DE51FA20716}" type="datetimeFigureOut">
              <a:rPr lang="it-IT"/>
              <a:pPr>
                <a:defRPr/>
              </a:pPr>
              <a:t>27/07/2020</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FA6EFA01-22F3-41A1-B4F4-360929D2CA6C}"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lvl1pPr>
              <a:defRPr/>
            </a:lvl1pPr>
          </a:lstStyle>
          <a:p>
            <a:pPr>
              <a:defRPr/>
            </a:pPr>
            <a:fld id="{03627AC9-B9A5-4A1D-9286-F6CF883E19EB}" type="datetimeFigureOut">
              <a:rPr lang="it-IT"/>
              <a:pPr>
                <a:defRPr/>
              </a:pPr>
              <a:t>27/07/2020</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85098311-49C2-4EED-AD20-C4E4C26C737B}"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1">
        <a:schemeClr val="bg2"/>
      </p:bgRef>
    </p:bg>
    <p:spTree>
      <p:nvGrpSpPr>
        <p:cNvPr id="1" name=""/>
        <p:cNvGrpSpPr/>
        <p:nvPr/>
      </p:nvGrpSpPr>
      <p:grpSpPr>
        <a:xfrm>
          <a:off x="0" y="0"/>
          <a:ext cx="0" cy="0"/>
          <a:chOff x="0" y="0"/>
          <a:chExt cx="0" cy="0"/>
        </a:xfrm>
      </p:grpSpPr>
      <p:cxnSp>
        <p:nvCxnSpPr>
          <p:cNvPr id="4" name="Straight Connector 6"/>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fld id="{5763D550-8066-4F2C-8DDA-A1FE0E58369B}" type="datetimeFigureOut">
              <a:rPr lang="it-IT"/>
              <a:pPr>
                <a:defRPr/>
              </a:pPr>
              <a:t>27/07/2020</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0CC1067B-1A24-4B39-8454-D1C28F09C2EB}" type="slidenum">
              <a:rPr lang="it-IT"/>
              <a:pPr>
                <a:defRPr/>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3"/>
          <p:cNvSpPr>
            <a:spLocks noGrp="1"/>
          </p:cNvSpPr>
          <p:nvPr>
            <p:ph type="dt" sz="half" idx="10"/>
          </p:nvPr>
        </p:nvSpPr>
        <p:spPr/>
        <p:txBody>
          <a:bodyPr/>
          <a:lstStyle>
            <a:lvl1pPr>
              <a:defRPr/>
            </a:lvl1pPr>
          </a:lstStyle>
          <a:p>
            <a:pPr>
              <a:defRPr/>
            </a:pPr>
            <a:fld id="{97E79E46-D211-4107-B592-2C9D208DE147}" type="datetimeFigureOut">
              <a:rPr lang="it-IT"/>
              <a:pPr>
                <a:defRPr/>
              </a:pPr>
              <a:t>27/07/2020</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50B39E53-CD0C-4536-A3ED-72C019BC3E09}"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cxnSp>
        <p:nvCxnSpPr>
          <p:cNvPr id="7" name="Straight Connector 10"/>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8" name="Date Placeholder 6"/>
          <p:cNvSpPr>
            <a:spLocks noGrp="1"/>
          </p:cNvSpPr>
          <p:nvPr>
            <p:ph type="dt" sz="half" idx="10"/>
          </p:nvPr>
        </p:nvSpPr>
        <p:spPr/>
        <p:txBody>
          <a:bodyPr/>
          <a:lstStyle>
            <a:lvl1pPr>
              <a:defRPr/>
            </a:lvl1pPr>
          </a:lstStyle>
          <a:p>
            <a:pPr>
              <a:defRPr/>
            </a:pPr>
            <a:fld id="{708A587F-8339-425A-A68F-21330FEAC92F}" type="datetimeFigureOut">
              <a:rPr lang="it-IT"/>
              <a:pPr>
                <a:defRPr/>
              </a:pPr>
              <a:t>27/07/2020</a:t>
            </a:fld>
            <a:endParaRPr lang="it-IT"/>
          </a:p>
        </p:txBody>
      </p:sp>
      <p:sp>
        <p:nvSpPr>
          <p:cNvPr id="9" name="Footer Placeholder 7"/>
          <p:cNvSpPr>
            <a:spLocks noGrp="1"/>
          </p:cNvSpPr>
          <p:nvPr>
            <p:ph type="ftr" sz="quarter" idx="11"/>
          </p:nvPr>
        </p:nvSpPr>
        <p:spPr/>
        <p:txBody>
          <a:bodyPr/>
          <a:lstStyle>
            <a:lvl1pPr>
              <a:defRPr/>
            </a:lvl1pPr>
          </a:lstStyle>
          <a:p>
            <a:pPr>
              <a:defRPr/>
            </a:pPr>
            <a:endParaRPr lang="it-IT"/>
          </a:p>
        </p:txBody>
      </p:sp>
      <p:sp>
        <p:nvSpPr>
          <p:cNvPr id="10" name="Slide Number Placeholder 8"/>
          <p:cNvSpPr>
            <a:spLocks noGrp="1"/>
          </p:cNvSpPr>
          <p:nvPr>
            <p:ph type="sldNum" sz="quarter" idx="12"/>
          </p:nvPr>
        </p:nvSpPr>
        <p:spPr/>
        <p:txBody>
          <a:bodyPr/>
          <a:lstStyle>
            <a:lvl1pPr>
              <a:defRPr/>
            </a:lvl1pPr>
          </a:lstStyle>
          <a:p>
            <a:pPr>
              <a:defRPr/>
            </a:pPr>
            <a:fld id="{C3805D31-4BAC-445C-BE2C-FD0DD7F1A0FD}"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3"/>
          <p:cNvSpPr>
            <a:spLocks noGrp="1"/>
          </p:cNvSpPr>
          <p:nvPr>
            <p:ph type="dt" sz="half" idx="10"/>
          </p:nvPr>
        </p:nvSpPr>
        <p:spPr/>
        <p:txBody>
          <a:bodyPr/>
          <a:lstStyle>
            <a:lvl1pPr>
              <a:defRPr/>
            </a:lvl1pPr>
          </a:lstStyle>
          <a:p>
            <a:pPr>
              <a:defRPr/>
            </a:pPr>
            <a:fld id="{6CEE8E7F-1471-4F75-A55F-D974728D2086}" type="datetimeFigureOut">
              <a:rPr lang="it-IT"/>
              <a:pPr>
                <a:defRPr/>
              </a:pPr>
              <a:t>27/07/2020</a:t>
            </a:fld>
            <a:endParaRPr lang="it-IT"/>
          </a:p>
        </p:txBody>
      </p:sp>
      <p:sp>
        <p:nvSpPr>
          <p:cNvPr id="4" name="Footer Placeholder 4"/>
          <p:cNvSpPr>
            <a:spLocks noGrp="1"/>
          </p:cNvSpPr>
          <p:nvPr>
            <p:ph type="ftr" sz="quarter" idx="11"/>
          </p:nvPr>
        </p:nvSpPr>
        <p:spPr/>
        <p:txBody>
          <a:bodyPr/>
          <a:lstStyle>
            <a:lvl1pPr>
              <a:defRPr/>
            </a:lvl1pPr>
          </a:lstStyle>
          <a:p>
            <a:pPr>
              <a:defRPr/>
            </a:pPr>
            <a:endParaRPr lang="it-IT"/>
          </a:p>
        </p:txBody>
      </p:sp>
      <p:sp>
        <p:nvSpPr>
          <p:cNvPr id="5" name="Slide Number Placeholder 5"/>
          <p:cNvSpPr>
            <a:spLocks noGrp="1"/>
          </p:cNvSpPr>
          <p:nvPr>
            <p:ph type="sldNum" sz="quarter" idx="12"/>
          </p:nvPr>
        </p:nvSpPr>
        <p:spPr/>
        <p:txBody>
          <a:bodyPr/>
          <a:lstStyle>
            <a:lvl1pPr>
              <a:defRPr/>
            </a:lvl1pPr>
          </a:lstStyle>
          <a:p>
            <a:pPr>
              <a:defRPr/>
            </a:pPr>
            <a:fld id="{13A9D4DE-D3CA-4D0C-BB1C-66CC11A83B72}"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98A84E7-884A-4F73-AF2B-00C40FDA54B5}" type="datetimeFigureOut">
              <a:rPr lang="it-IT"/>
              <a:pPr>
                <a:defRPr/>
              </a:pPr>
              <a:t>27/07/2020</a:t>
            </a:fld>
            <a:endParaRPr lang="it-IT"/>
          </a:p>
        </p:txBody>
      </p:sp>
      <p:sp>
        <p:nvSpPr>
          <p:cNvPr id="3" name="Footer Placeholder 4"/>
          <p:cNvSpPr>
            <a:spLocks noGrp="1"/>
          </p:cNvSpPr>
          <p:nvPr>
            <p:ph type="ftr" sz="quarter" idx="11"/>
          </p:nvPr>
        </p:nvSpPr>
        <p:spPr/>
        <p:txBody>
          <a:bodyPr/>
          <a:lstStyle>
            <a:lvl1pPr>
              <a:defRPr/>
            </a:lvl1pPr>
          </a:lstStyle>
          <a:p>
            <a:pPr>
              <a:defRPr/>
            </a:pPr>
            <a:endParaRPr lang="it-IT"/>
          </a:p>
        </p:txBody>
      </p:sp>
      <p:sp>
        <p:nvSpPr>
          <p:cNvPr id="4" name="Slide Number Placeholder 5"/>
          <p:cNvSpPr>
            <a:spLocks noGrp="1"/>
          </p:cNvSpPr>
          <p:nvPr>
            <p:ph type="sldNum" sz="quarter" idx="12"/>
          </p:nvPr>
        </p:nvSpPr>
        <p:spPr/>
        <p:txBody>
          <a:bodyPr/>
          <a:lstStyle>
            <a:lvl1pPr>
              <a:defRPr/>
            </a:lvl1pPr>
          </a:lstStyle>
          <a:p>
            <a:pPr>
              <a:defRPr/>
            </a:pPr>
            <a:fld id="{E13A7B65-0FB4-4D5F-AD42-804CA667CE17}"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cxnSp>
        <p:nvCxnSpPr>
          <p:cNvPr id="5" name="Straight Connector 8"/>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6" name="Date Placeholder 4"/>
          <p:cNvSpPr>
            <a:spLocks noGrp="1"/>
          </p:cNvSpPr>
          <p:nvPr>
            <p:ph type="dt" sz="half" idx="10"/>
          </p:nvPr>
        </p:nvSpPr>
        <p:spPr/>
        <p:txBody>
          <a:bodyPr/>
          <a:lstStyle>
            <a:lvl1pPr>
              <a:defRPr/>
            </a:lvl1pPr>
          </a:lstStyle>
          <a:p>
            <a:pPr>
              <a:defRPr/>
            </a:pPr>
            <a:fld id="{6AAA5EF5-9561-48B4-9B8A-5D82866B4D89}" type="datetimeFigureOut">
              <a:rPr lang="it-IT"/>
              <a:pPr>
                <a:defRPr/>
              </a:pPr>
              <a:t>27/07/2020</a:t>
            </a:fld>
            <a:endParaRPr lang="it-IT"/>
          </a:p>
        </p:txBody>
      </p:sp>
      <p:sp>
        <p:nvSpPr>
          <p:cNvPr id="7" name="Footer Placeholder 5"/>
          <p:cNvSpPr>
            <a:spLocks noGrp="1"/>
          </p:cNvSpPr>
          <p:nvPr>
            <p:ph type="ftr" sz="quarter" idx="11"/>
          </p:nvPr>
        </p:nvSpPr>
        <p:spPr/>
        <p:txBody>
          <a:bodyPr/>
          <a:lstStyle>
            <a:lvl1pPr>
              <a:defRPr/>
            </a:lvl1pPr>
          </a:lstStyle>
          <a:p>
            <a:pPr>
              <a:defRPr/>
            </a:pPr>
            <a:endParaRPr lang="it-IT"/>
          </a:p>
        </p:txBody>
      </p:sp>
      <p:sp>
        <p:nvSpPr>
          <p:cNvPr id="8" name="Slide Number Placeholder 6"/>
          <p:cNvSpPr>
            <a:spLocks noGrp="1"/>
          </p:cNvSpPr>
          <p:nvPr>
            <p:ph type="sldNum" sz="quarter" idx="12"/>
          </p:nvPr>
        </p:nvSpPr>
        <p:spPr/>
        <p:txBody>
          <a:bodyPr/>
          <a:lstStyle>
            <a:lvl1pPr>
              <a:defRPr/>
            </a:lvl1pPr>
          </a:lstStyle>
          <a:p>
            <a:pPr>
              <a:defRPr/>
            </a:pPr>
            <a:fld id="{A71E91C6-62D7-44D5-A11A-7DAB0AFE1248}"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fld id="{D43505F9-1D93-4000-A37B-25B6F9F373AE}" type="datetimeFigureOut">
              <a:rPr lang="it-IT"/>
              <a:pPr>
                <a:defRPr/>
              </a:pPr>
              <a:t>27/07/2020</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405F9092-C4A4-413B-BB06-1FFACDCAE105}"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smtClean="0">
                <a:solidFill>
                  <a:srgbClr val="FFFFFF"/>
                </a:solidFill>
                <a:latin typeface="+mn-lt"/>
                <a:cs typeface="+mn-cs"/>
              </a:defRPr>
            </a:lvl1pPr>
          </a:lstStyle>
          <a:p>
            <a:pPr>
              <a:defRPr/>
            </a:pPr>
            <a:fld id="{867C94C6-6D27-4C31-A229-9FC6E347A471}" type="datetimeFigureOut">
              <a:rPr lang="it-IT"/>
              <a:pPr>
                <a:defRPr/>
              </a:pPr>
              <a:t>27/07/2020</a:t>
            </a:fld>
            <a:endParaRPr lang="it-IT"/>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cs typeface="+mn-cs"/>
              </a:defRPr>
            </a:lvl1pPr>
          </a:lstStyle>
          <a:p>
            <a:pPr>
              <a:defRPr/>
            </a:pPr>
            <a:endParaRPr lang="it-IT"/>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fontAlgn="auto">
              <a:spcBef>
                <a:spcPts val="0"/>
              </a:spcBef>
              <a:spcAft>
                <a:spcPts val="0"/>
              </a:spcAft>
              <a:defRPr sz="1400" b="1" smtClean="0">
                <a:solidFill>
                  <a:srgbClr val="FFFFFF"/>
                </a:solidFill>
                <a:latin typeface="+mn-lt"/>
                <a:cs typeface="+mn-cs"/>
              </a:defRPr>
            </a:lvl1pPr>
          </a:lstStyle>
          <a:p>
            <a:pPr>
              <a:defRPr/>
            </a:pPr>
            <a:fld id="{15C6C94A-2941-4989-BE11-92172C2EB68A}"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74" r:id="rId5"/>
    <p:sldLayoutId id="2147483669" r:id="rId6"/>
    <p:sldLayoutId id="2147483668" r:id="rId7"/>
    <p:sldLayoutId id="2147483675" r:id="rId8"/>
    <p:sldLayoutId id="2147483667" r:id="rId9"/>
    <p:sldLayoutId id="2147483666" r:id="rId10"/>
    <p:sldLayoutId id="2147483665" r:id="rId11"/>
  </p:sldLayoutIdLst>
  <p:txStyles>
    <p:titleStyle>
      <a:lvl1pPr algn="l" rtl="0" fontAlgn="base">
        <a:spcBef>
          <a:spcPct val="0"/>
        </a:spcBef>
        <a:spcAft>
          <a:spcPct val="0"/>
        </a:spcAft>
        <a:defRPr sz="4000" kern="1200" spc="-1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fontAlgn="base">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image" Target="../media/image16.pn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hyperlink" Target="http://3.bp.blogspot.com/-HZ3df0rebRg/Ubk7cD5mBXI/AAAAAAAABIY/YjASAOGFAwE/s1600/DSC09951.jpg" TargetMode="External"/><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371600"/>
            <a:ext cx="8278813" cy="1927225"/>
          </a:xfrm>
        </p:spPr>
        <p:txBody>
          <a:bodyPr/>
          <a:lstStyle/>
          <a:p>
            <a:pPr fontAlgn="auto">
              <a:spcAft>
                <a:spcPts val="0"/>
              </a:spcAft>
              <a:defRPr/>
            </a:pPr>
            <a:r>
              <a:rPr lang="en-US" dirty="0" err="1" smtClean="0"/>
              <a:t>LEAn</a:t>
            </a:r>
            <a:r>
              <a:rPr lang="en-US" dirty="0" smtClean="0"/>
              <a:t> Thinking</a:t>
            </a:r>
            <a:br>
              <a:rPr lang="en-US" dirty="0" smtClean="0"/>
            </a:br>
            <a:r>
              <a:rPr lang="en-US" dirty="0" err="1" smtClean="0"/>
              <a:t>Attività</a:t>
            </a:r>
            <a:r>
              <a:rPr lang="en-US" dirty="0" smtClean="0"/>
              <a:t> </a:t>
            </a:r>
            <a:r>
              <a:rPr lang="en-US" dirty="0" err="1" smtClean="0"/>
              <a:t>accademiche</a:t>
            </a:r>
            <a:endParaRPr lang="en-US" sz="2000" dirty="0"/>
          </a:p>
        </p:txBody>
      </p:sp>
      <p:sp>
        <p:nvSpPr>
          <p:cNvPr id="3" name="Sottotitolo 2"/>
          <p:cNvSpPr>
            <a:spLocks noGrp="1"/>
          </p:cNvSpPr>
          <p:nvPr>
            <p:ph type="subTitle" idx="1"/>
          </p:nvPr>
        </p:nvSpPr>
        <p:spPr/>
        <p:txBody>
          <a:bodyPr rtlCol="0">
            <a:normAutofit/>
          </a:bodyPr>
          <a:lstStyle/>
          <a:p>
            <a:pPr fontAlgn="auto">
              <a:spcAft>
                <a:spcPts val="0"/>
              </a:spcAft>
              <a:buFont typeface="Arial" pitchFamily="34" charset="0"/>
              <a:buNone/>
              <a:defRPr/>
            </a:pPr>
            <a:r>
              <a:rPr lang="en-US" dirty="0" smtClean="0"/>
              <a:t>“Lean Education Network - LEN” </a:t>
            </a:r>
          </a:p>
          <a:p>
            <a:pPr fontAlgn="auto">
              <a:spcAft>
                <a:spcPts val="0"/>
              </a:spcAft>
              <a:buFont typeface="Arial" pitchFamily="34" charset="0"/>
              <a:buNone/>
              <a:defRPr/>
            </a:pPr>
            <a:endParaRPr lang="en-US" dirty="0" smtClean="0"/>
          </a:p>
          <a:p>
            <a:pPr fontAlgn="auto">
              <a:spcAft>
                <a:spcPts val="0"/>
              </a:spcAft>
              <a:buFont typeface="Arial" pitchFamily="34" charset="0"/>
              <a:buNone/>
              <a:defRPr/>
            </a:pPr>
            <a:r>
              <a:rPr lang="en-US" dirty="0" smtClean="0"/>
              <a:t>Torino 24 </a:t>
            </a:r>
            <a:r>
              <a:rPr lang="en-US" dirty="0" err="1" smtClean="0"/>
              <a:t>Ottobre</a:t>
            </a:r>
            <a:r>
              <a:rPr lang="en-US" dirty="0" smtClean="0"/>
              <a:t> 2013</a:t>
            </a:r>
            <a:endParaRPr lang="en-US" dirty="0"/>
          </a:p>
          <a:p>
            <a:pPr fontAlgn="auto">
              <a:spcAft>
                <a:spcPts val="0"/>
              </a:spcAft>
              <a:buFont typeface="Arial" pitchFamily="34" charset="0"/>
              <a:buNone/>
              <a:defRPr/>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fontAlgn="auto">
              <a:spcAft>
                <a:spcPts val="0"/>
              </a:spcAft>
              <a:defRPr/>
            </a:pPr>
            <a:r>
              <a:rPr lang="it-IT" dirty="0"/>
              <a:t>LA PARTECIPAZIONE UNIVERSITARIA </a:t>
            </a:r>
            <a:r>
              <a:rPr lang="it-IT" dirty="0" smtClean="0"/>
              <a:t>Il modello formativo LEAN</a:t>
            </a:r>
            <a:endParaRPr lang="it-IT" dirty="0"/>
          </a:p>
        </p:txBody>
      </p:sp>
      <p:sp>
        <p:nvSpPr>
          <p:cNvPr id="27650" name="AutoShape 4" descr="data:image/jpeg;base64,/9j/4AAQSkZJRgABAQAAAQABAAD/2wCEAAkGBhQSEBUUEBQVFRQWFxYYFRUXFxkUGBYUGBQYGRYXFBYZGyYeFxsjHBgUHy8hIygqLS0sGB40NTAqNyYrLCkBCQoKDgwOFQ8PGikfHBwpLCksKiosKSkpLCwpLC4sKSksLCkpKSk1KSkpLCkpKSkpKSkpKSwpKSwsKSkpKSwpLP/AABEIAIwA4AMBIgACEQEDEQH/xAAbAAEAAgMBAQAAAAAAAAAAAAAABQYBAwQCB//EAD8QAAIBAwEEBwUGBAYCAwAAAAECAwAEESEFEjFhBhMiMkFRcSNCUmKBFDNygpGxQ3Ohsgc0U4OSoiTBFlRj/8QAGAEBAQEBAQAAAAAAAAAAAAAAAAECAwT/xAAgEQEBAQEAAgMBAAMAAAAAAAAAAQIREjEDIUFRIjJx/9oADAMBAAIRAxEAPwD610c6OR2cSpGo3sDffHadvEk8cZ4DwqWzUHtTpdHDMsBSUyPonZCIx07KyyFYy2vdBzyrw97fb4YQQiMd6PrS0zfgIURqR5EnPmvjNb++2pJyciedwASTgDUk6ADmai7XpTbSSbkcoJOithurc/CkuNxzqNFJ41Sb25a5vJizEbhQJaXAYxFFQZeaDQ6uXxIMjQaNirPF0hhkCw3SCMv2Qr4eGQ+CpJjdPJWCtw0rGt8++NLLSqDe9LY7WaSK3uAzRMFNpPvsZMgEraSgM7MM43cOAdCF41cdj7RM8KSGKSEsMmOUbrryYAmty9R20pSqFKUoFKUoFKUoFKUoFKUoFKUoPIkGSMjI4jxGeGRXqqPt3ZoO142DPG8lo25JG24waGdSQfdcFZdQwOi+FT8G0JUOJQJV+NOy/wCaPgfVT+UVOiZpXPaXySAlGBxxHiD5MDqp5Gt+aozSlKBUF0s6Mx3kDKyjrACY3wN5WA0GfI8CKnaVZbL2JZNTlabq1SRCkih1YYKsMgjmDUC+yri2YNaP10IGttK3aHl9nnOq/hkyOa1ZKYrNkvtVL2nt2zuYj1kM8kkbbrRLE/2mFtMkbuq4GuVbUcM1UI+jb388D27TS2qOwM7tHFNGCpUqVB9rhgjbskYPZ13ga+xYqL2hsBHcyRkwz6e2jwGOOAkB0kXkwPLFc/Dk+l6psmx2t4+qvYUmh3i4mjUjDsclyB24nyT2kJH4eFTWytpyxj2btcxYGEcjr1HySnCzDk2G+Y8K7W2xJBpeoNz/AOzGCYvWVDlofU7yj4q13vR1JcS2riNm1yvbikzwLKDj8ykH1rPnc/WjiY2dtWOdcxNnGjKRhkPwup1U+tdlUO9l6uQLeBopMER3KNg8eCy48fgcfQ1P2O05FX2hE6gaui7sn5oh3vVP+Irr5RE7StFreJIu9GwZfMHOvkfI8q31oKUpQKUpQKUpQKUrBoM1zX1+kKb0h0yAAASzMeCqo1Zj5CuO82yd8xW69ZKO8c4ji/msOB+QZY8hrWLDZARjJIxlmOcyMMboPuRLwjXkNT4k1z1uZXiJk2BNc3KXM8jQ9UJBbwxhSUEgAZp3Od9iAOwMKMYyTrXY07xDFwug/jICUPDV01aM/qvOpzFMV57u29XiGktkkw473uyIcNjk694cjkUTaM0XfXr0+JABKB80fdf1Ug/LXRPsdc70J6pycnAyjfjj4H1GDzrjlv8AqiBcAR50EmcxE+A3z3DybHInjXXO04ldnbWinUtC4bBwwGjKfJ1PaQ8mANddVraew45yGO8koHZmibq5VHkHHeX5WyOVdnRfabyI8c7Bp4HMchwF3xgNHIFHAOhU+ua6y9RNUpStBSlKBSlKBUHJ0b3HMlm5gYnLR43oHPjvRZ7BPxJunzzU5SpZ0QbX6sOqvIxGzdnDduKQnwjkIw2fhYBuVR83Rh4TvWT4H+i5JUco24p6ajlVongV1KuAynQqRkEeRB41Gts+WH/LMGQY9jITgD/85MEr6Nkelcri5/1Xqvx7SVpO2Ht7jxIwGOPiHdmX/l9KmYNuOg9uoZMffRAkf7kWrJ6jeHpwr3KYLoGGdMNxMcnZdfmQg+GnaQ/WoqTYk9ucwsZo/I4Eq/XRZR64b8VJv8v0cWq3uFdQyMGU8CDkH61tqo206O5ZGMUo0Yr2QT5SxtofzDPkan7W/bIWQan31HYPqCcr6a+tdeo76VjNZqhSsZqN2lt1YmEaKZZiMrEmN7HxOScRp8zY5ZOlB3XN0kaF5GCqoyzMcADmTUZ10lyOzvxQn3u7LIPlB1iXme15Aca8W+yGkZZbsh5FIZI1+6hbzQEAuw+NhnyC8KlwK8+/l/IvGq0tEjUJGoVRwAGPU8yfE8TW2lK4NFKUoFeXQEEEZB0IOoPqK9UoIiTYZQH7KwTXPVtlouYUA5i/LoPI8Kr823Ps19A80bQmYi2mVjvI2STbyxyAbrAOzIc7rYlGnZq71z39kJYnjbg6lTyyOI5g6j0red2VHWKzXBsS/MsKlu+uUlHlKnZcemRkciK769jJSlKBSlKBSlKBSlKDlvtmRzACRc7uqsNGQ+aMNVPoa4PbwHtZuIvAgATJ+IaLKOYw3I1M1g1LmX2IcwwXSlkbUHdLLo6sPdcHUEeTCoi5mntMmRd+EfxEGd0fOg7Q9RkeeKk9sG3389csM+NHRh1nLeTXrFHkwI9K5tnbencEG3aQjuyqDDG4+ZZsPGeGgDDXQnhXGy49elYg291iq9vIhzqoY70bjk65x6jPoakLXpBruzxtCcE7x7cRABJImXQYAJ7W7wqr3PQ26kkLxta2WX32EKPMZGAIxJvbiYOdSq5OONce27e5SIQXS4gkYCaaIkxmEasmvbiL4CHORgk5rWdy+ji1JtiS7/yfYg0/8ogHrB4i2Q97+Y3Z8g3hI7N2RHApEa6scu5O88jYxvSOdXPr9MVXdmWCphtnyCFTqYMb9u2fFUz7LPnGceYNTcW2gCFnXqieDZ3o2PksmmvJgp5Vz+S6qxJ0pSuKlKUoFKUoFKUoFDSlBGQ+zu2HuTrvD+bH2XHqybh/I1S9Q3SSM9T1iAl4GEygcWCd9ee8hcY8yKlYJldVZDlWAKkcCpGQR9K9fx67Ga2Vg1msGuiK/H0rCXMkF0hi3NwpNqYnSQsI8sQOrbKsCDpkaE6VYAaqvTM9RLb3Jx1QZoLnPdEE2N1nzpurKI+OgDtXTFC8Q/8AGbsEaRHuDTjE2vV8hqvIZzUt4LFXNebSiiGZpEjHm7qn7moC12XFcE9dLcu41aKSZo938kRVSvMZB86k7Po9bxNvRwxK/wAYQFz6ue0f1rlflkXjS/S2HHshLMfKKGR8+jYCn9awdq3T/c2u5808qp/0jDt+uKmMUrF+a/i8RcdpdMPazovH7mLdx+aRnyeeBXobBQj2rSy/zJGIOudVUhT+lSVKxd6v6cabezSMYjRUHkqhf2FbqUrClCKUoK9f9FcEvaMIXzkpg9U58cqMbhPxL9Qa5LfbDI3VXKFWORuthg48Sh4Sr/UeIFWytF7YJMhSVVdT4EZ1HAjyI8xrXSbvqpxCwxMnatHG74wOT1Z/lvq0J5YK8hxqS2ftcSHddWil8Y3xn1RgSsi81J+lQl3sSe3w1sTMg4oxHWgfK50k9GwfmPCll0gSUEMAcHDAggq3k6HtI36VrxmvQtVK57W5Vl7Jz9c/1raswJxnXy8f0rlZxXulM1guPGoM0rUbpPiX9RWPtifEP1q8o3UrnN+nxD6a/tWs7VjHif0NXxv8R1mojo17PrbY/wAF/Z5/0JMvGByXtp+St0nSGFRlmCjmQP3NQV30lgF9avDPC5lJt5YxIjPutloXCg5O66kekjV1+Oal5Uq50pSvQjzJEGBDAEEYIOoIPEEeIqrydGZLXJ2cR1ecm0c4TXj9nk4wnx3TlM+C8atVMUFUhu4rk7pDxzR6lG9nPCTkbw17p+Jco3PhW5dry2/+YHWwgffovbUD/WhXiMe+n1Vaktr7AiuN0uCsifdzId2WM+O4/kfFTlT4g1Ffa5LYYvSCg4XajCY8DcIPum82HY/DwrlrC9T9tdLIgeNgyMMqynII5Eca21Vp9hsjGWykEEjHeZcb8EpOuZIsjBPxoVbx7VTWxdpGeIMy7jglJEznclXR1B8RnUHxBBrz6zxXfSlKypSlKBSlKBSlKBiova/R+KfDHKSAYWVMBwPI6YZflYEVKUp3goN9Jd2RG9H16s6ojQ4DPkEnfhY6MApPZJB5cK3bI6aNdFeqiQBThmlfdeM+I6pQWVvDDlandpwl7u3xqEYseXs3H7kV72t0XhnbfIKTYwJozuSY8AxHfX5WyK7eXryRHzfaFOJC1xFknfjwkyDyeHuygA95CD8p41vsdmwTqXjmkYZw2HKlWHFWU6oeRANRlw97ZjWNrqMe/EAHC+bREjJ46oT+EVzjpLZTSBpJfs1wRhZgREza4xvnsSgHTcbOPKry8+qLG/RSI8Wm+kzj9jT/AOJw+JmP+9J/6avdrfSqPagSp4TRDw83i1I9UJHIVJxTBhlSCPMa1yt1/REN0NtScsjN+KWVv6F69jojaYx9njI+Yb392al64dqbXSALvZZ3O7FGuryPjOFHpqScADUkU7aOS8srS2UN1EQJICKkSb7ueCxjGWbT9ASdATXrZexPafaLhU6/BEagArAh9xDjViO8/jwGgArds7Zzb3XXG6ZsEKBqsKnikZPEnA3m97HgMCpTFenGPH2jNKUrohSlKBWGGazSgrlxseS3O9aDfi8bYkDd1yWtmOi/yz2fIr4x0G1o45vtKHEUjJDdKey0M2iwvKh1Q8I2zxBjOoGaudR20uj8M5JlQEsjIxHZLRsMFGI7y65weB1GDWdZ6O7NKrlja7SgQITa3IUBVd3lgkYAYBkwkiliOJGMnwrtF9djvWqn8FwG/vRK81+LUa6lqVHJtZvft51+iuPoUY15bpJAvfLp+OORB+pXH9az4a/gk6Vw2+3rd/u54m8NJEOvljPGu0NWeKzSlM0ClKGgg2kztFV10hdv6oo/c1OVX9lnfv53+GKNR+aSVv2C1P5re/fEZNV/b3Q6K43mGI5TxbdDq/KaJuzKMaZOGHgwrqueldrGSrToWHFEPWuPyRhm/pUNd/4lRAkRQXEpBIzuCFcjjkysuNdOFJnX5BW5ej4s37ayWhJ0ntpGSBjngQ2UQnPdkXkCfGZgnv1z1M8Fz44lT7NN9XjDRv8AVB6itM/TW6nykVrCqsMESM05IPEGNFC/9iDUbb7DltHhnMjBZWMbwKoSCFmXejMSZJTtLjie9piu/LZ/lEWNum8saBbqzlinYhY8tH1EjnOMThiEAAJO8M44bxwDObH2KUZpp26y4cYZ8YWNM56qEHuoDr5sRkk6YpvTJ/tM2zYCoZJLlWZSMgqilmz5jANXLo5dEo8Tkl4HaJieLKMGNj55jZDnxOauJJ/0SwrNKV0QpSlApSlApSlApSlArGKzSgximKzSg0S2Mbd9Eb1UH9xXLJ0fgb3MfhZk/tIqRpQRidH41OUeZeQmkI/RmIry+x5AOxdTL6iN/wC5KlaVLJRFpZXA/jo3lvQ/vuyCkkV0O60DeqSJ/UO1SlKz4Z/h1VYOjt2ZHf7SkCvu5SGISHsrjJkmzx10C6edSMPRWL+M0lwc5zM5cf8ADRP+tTNK1yDVBbKgwiqo8lAUfoKre3+jm7Ibq3jEj6dbAcYlA99M92YDgeDYAPgRaawaopV5txikQ2fGJXlO7kgqtuM4L3CaMuDkbuhypFTO3dhmazkiB9oVBRyBpKhDRtjw7arnlWLjYTQu09p96xzKjthbj8Te5IBorY4AA6ajr2XtiOcNuZDod2SNtHjfjuuvhyPAjUEiuPy2yTn5+rFA2NedftDZ7jIAjupSD7p6tEIPkVdyv0q63BEN7G/Bbhepf+am88J9SvWrz7PlVfstmdRtC4KR9YVzLGobdbqLllMojB7JImhY7pxowwdcVN7RuFu7R2tWDSRsHQcGWeIhhG6nVGON0g69qs2/5TQsIrNc2zb9Z4UljOUkVXX0YZ15+FdNehHlHBAIOQdQfMedeq+af4YdJpnb7O5DIg7JIO8ABouc6gcxX0ut7xcXlYxubnSlKVhspSlApSlApSlApSlApSlApSlApSlApSlApSlAqG210eEzCWF+puVGEnUZ0+CVeEsfynhxBB1qZpQUC66R9VtCz+1J1M5Z7dxq0c0cwBSSB/eUSxpkHtLvnI1ybLtfo6JW62GRoLgDAlTXeA4LNGezKnI6jwIrs2tsiK6iaK4QPG3EHwPgVPFWHgRqK64lwABwAAHpipMyTgrnQbZ1zbxSxXaxjE8jRdWxKdW53yFB7SDfL4U8M41qwzzhEZmOAoLE8gMn+lba+V/4m9J5hIbZSFjIy2Ad5teDHPDkMV0+PHneRz+Tfhnr/9k="/>
          <p:cNvSpPr>
            <a:spLocks noChangeAspect="1" noChangeArrowheads="1"/>
          </p:cNvSpPr>
          <p:nvPr/>
        </p:nvSpPr>
        <p:spPr bwMode="auto">
          <a:xfrm>
            <a:off x="152400" y="-231775"/>
            <a:ext cx="304800" cy="304800"/>
          </a:xfrm>
          <a:prstGeom prst="rect">
            <a:avLst/>
          </a:prstGeom>
          <a:noFill/>
          <a:ln w="9525">
            <a:noFill/>
            <a:miter lim="800000"/>
            <a:headEnd/>
            <a:tailEnd/>
          </a:ln>
        </p:spPr>
        <p:txBody>
          <a:bodyPr/>
          <a:lstStyle/>
          <a:p>
            <a:endParaRPr lang="it-IT"/>
          </a:p>
        </p:txBody>
      </p:sp>
      <p:pic>
        <p:nvPicPr>
          <p:cNvPr id="27651" name="Picture 2" descr="http://www.google.it/url?source=imglanding&amp;ct=img&amp;q=http://www.metaperformance.cc/home/wp-content/uploads/2013/05/supply_chain.jpg&amp;sa=X&amp;ei=tUFoUtSSJsnJ4gS744HYAw&amp;ved=0CAkQ8wc&amp;usg=AFQjCNGsgSNNJPaRHgpSBXaGxUVTCNJ6JQ"/>
          <p:cNvPicPr>
            <a:picLocks noChangeAspect="1" noChangeArrowheads="1"/>
          </p:cNvPicPr>
          <p:nvPr/>
        </p:nvPicPr>
        <p:blipFill>
          <a:blip r:embed="rId3"/>
          <a:srcRect/>
          <a:stretch>
            <a:fillRect/>
          </a:stretch>
        </p:blipFill>
        <p:spPr bwMode="auto">
          <a:xfrm>
            <a:off x="519113" y="2708275"/>
            <a:ext cx="4000500" cy="3024188"/>
          </a:xfrm>
          <a:prstGeom prst="rect">
            <a:avLst/>
          </a:prstGeom>
          <a:noFill/>
          <a:ln w="9525">
            <a:noFill/>
            <a:miter lim="800000"/>
            <a:headEnd/>
            <a:tailEnd/>
          </a:ln>
        </p:spPr>
      </p:pic>
      <p:pic>
        <p:nvPicPr>
          <p:cNvPr id="27652" name="Immagine 3"/>
          <p:cNvPicPr>
            <a:picLocks noChangeAspect="1"/>
          </p:cNvPicPr>
          <p:nvPr/>
        </p:nvPicPr>
        <p:blipFill>
          <a:blip r:embed="rId4"/>
          <a:srcRect/>
          <a:stretch>
            <a:fillRect/>
          </a:stretch>
        </p:blipFill>
        <p:spPr bwMode="auto">
          <a:xfrm>
            <a:off x="5076825" y="1700213"/>
            <a:ext cx="3359150" cy="4752975"/>
          </a:xfrm>
          <a:prstGeom prst="rect">
            <a:avLst/>
          </a:prstGeom>
          <a:noFill/>
          <a:ln w="9525">
            <a:noFill/>
            <a:miter lim="800000"/>
            <a:headEnd/>
            <a:tailEnd/>
          </a:ln>
        </p:spPr>
      </p:pic>
      <p:sp>
        <p:nvSpPr>
          <p:cNvPr id="27653" name="CustomShape 1"/>
          <p:cNvSpPr>
            <a:spLocks noChangeArrowheads="1"/>
          </p:cNvSpPr>
          <p:nvPr/>
        </p:nvSpPr>
        <p:spPr bwMode="auto">
          <a:xfrm>
            <a:off x="323850" y="6021388"/>
            <a:ext cx="8105775" cy="627062"/>
          </a:xfrm>
          <a:prstGeom prst="rect">
            <a:avLst/>
          </a:prstGeom>
          <a:noFill/>
          <a:ln w="9525">
            <a:noFill/>
            <a:miter lim="800000"/>
            <a:headEnd/>
            <a:tailEnd/>
          </a:ln>
        </p:spPr>
        <p:txBody>
          <a:bodyPr lIns="90000" tIns="46800" rIns="90000" bIns="46800" anchor="ctr"/>
          <a:lstStyle/>
          <a:p>
            <a:r>
              <a:rPr lang="en-US" sz="1600" b="1">
                <a:solidFill>
                  <a:srgbClr val="660066"/>
                </a:solidFill>
                <a:latin typeface="Calibri" pitchFamily="34" charset="0"/>
              </a:rPr>
              <a:t>Lean Education Workshop</a:t>
            </a:r>
            <a:endParaRPr lang="it-IT"/>
          </a:p>
          <a:p>
            <a:r>
              <a:rPr lang="en-US" sz="1400">
                <a:solidFill>
                  <a:srgbClr val="000000"/>
                </a:solidFill>
                <a:latin typeface="Calibri" pitchFamily="34" charset="0"/>
              </a:rPr>
              <a:t>24 Ottobre 2013, Torino</a:t>
            </a:r>
            <a:r>
              <a:rPr lang="en-US" sz="1600">
                <a:solidFill>
                  <a:srgbClr val="CCAF0A"/>
                </a:solidFill>
                <a:latin typeface="Calibri" pitchFamily="34" charset="0"/>
              </a:rPr>
              <a:t> </a:t>
            </a:r>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noChangeArrowheads="1"/>
          </p:cNvPicPr>
          <p:nvPr/>
        </p:nvPicPr>
        <p:blipFill>
          <a:blip r:embed="rId2"/>
          <a:srcRect/>
          <a:stretch>
            <a:fillRect/>
          </a:stretch>
        </p:blipFill>
        <p:spPr bwMode="auto">
          <a:xfrm>
            <a:off x="323850" y="549275"/>
            <a:ext cx="3048000" cy="1370013"/>
          </a:xfrm>
          <a:prstGeom prst="rect">
            <a:avLst/>
          </a:prstGeom>
          <a:noFill/>
          <a:ln w="9525">
            <a:noFill/>
            <a:miter lim="800000"/>
            <a:headEnd/>
            <a:tailEnd/>
          </a:ln>
        </p:spPr>
      </p:pic>
      <p:sp>
        <p:nvSpPr>
          <p:cNvPr id="15362" name="CustomShape 1"/>
          <p:cNvSpPr>
            <a:spLocks noChangeArrowheads="1"/>
          </p:cNvSpPr>
          <p:nvPr/>
        </p:nvSpPr>
        <p:spPr bwMode="auto">
          <a:xfrm>
            <a:off x="323850" y="6021388"/>
            <a:ext cx="8105775" cy="627062"/>
          </a:xfrm>
          <a:prstGeom prst="rect">
            <a:avLst/>
          </a:prstGeom>
          <a:noFill/>
          <a:ln w="9525">
            <a:noFill/>
            <a:miter lim="800000"/>
            <a:headEnd/>
            <a:tailEnd/>
          </a:ln>
        </p:spPr>
        <p:txBody>
          <a:bodyPr lIns="90000" tIns="46800" rIns="90000" bIns="46800" anchor="ctr"/>
          <a:lstStyle/>
          <a:p>
            <a:r>
              <a:rPr lang="en-US" sz="1600" b="1">
                <a:solidFill>
                  <a:srgbClr val="660066"/>
                </a:solidFill>
                <a:latin typeface="Calibri" pitchFamily="34" charset="0"/>
              </a:rPr>
              <a:t>Lean Education Workshop</a:t>
            </a:r>
            <a:endParaRPr lang="it-IT"/>
          </a:p>
          <a:p>
            <a:r>
              <a:rPr lang="en-US" sz="1400">
                <a:solidFill>
                  <a:srgbClr val="000000"/>
                </a:solidFill>
                <a:latin typeface="Calibri" pitchFamily="34" charset="0"/>
              </a:rPr>
              <a:t>24 Ottobre 2013, Torino</a:t>
            </a:r>
            <a:r>
              <a:rPr lang="en-US" sz="1600">
                <a:solidFill>
                  <a:srgbClr val="CCAF0A"/>
                </a:solidFill>
                <a:latin typeface="Calibri" pitchFamily="34" charset="0"/>
              </a:rPr>
              <a:t> </a:t>
            </a:r>
            <a:endParaRPr lang="it-IT"/>
          </a:p>
        </p:txBody>
      </p:sp>
      <p:pic>
        <p:nvPicPr>
          <p:cNvPr id="15363" name="Picture 5"/>
          <p:cNvPicPr>
            <a:picLocks noChangeAspect="1" noChangeArrowheads="1"/>
          </p:cNvPicPr>
          <p:nvPr/>
        </p:nvPicPr>
        <p:blipFill>
          <a:blip r:embed="rId3"/>
          <a:srcRect/>
          <a:stretch>
            <a:fillRect/>
          </a:stretch>
        </p:blipFill>
        <p:spPr bwMode="auto">
          <a:xfrm>
            <a:off x="684213" y="3068638"/>
            <a:ext cx="3563937" cy="2663825"/>
          </a:xfrm>
          <a:prstGeom prst="rect">
            <a:avLst/>
          </a:prstGeom>
          <a:noFill/>
          <a:ln w="9525">
            <a:noFill/>
            <a:miter lim="800000"/>
            <a:headEnd/>
            <a:tailEnd/>
          </a:ln>
        </p:spPr>
      </p:pic>
      <p:pic>
        <p:nvPicPr>
          <p:cNvPr id="15364" name="Picture 3"/>
          <p:cNvPicPr>
            <a:picLocks noChangeAspect="1" noChangeArrowheads="1"/>
          </p:cNvPicPr>
          <p:nvPr/>
        </p:nvPicPr>
        <p:blipFill>
          <a:blip r:embed="rId4"/>
          <a:srcRect/>
          <a:stretch>
            <a:fillRect/>
          </a:stretch>
        </p:blipFill>
        <p:spPr bwMode="auto">
          <a:xfrm>
            <a:off x="4376738" y="981075"/>
            <a:ext cx="4206875" cy="37496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noChangeArrowheads="1"/>
          </p:cNvPicPr>
          <p:nvPr/>
        </p:nvPicPr>
        <p:blipFill>
          <a:blip r:embed="rId2"/>
          <a:srcRect/>
          <a:stretch>
            <a:fillRect/>
          </a:stretch>
        </p:blipFill>
        <p:spPr bwMode="auto">
          <a:xfrm>
            <a:off x="323850" y="549275"/>
            <a:ext cx="3048000" cy="1370013"/>
          </a:xfrm>
          <a:prstGeom prst="rect">
            <a:avLst/>
          </a:prstGeom>
          <a:noFill/>
          <a:ln w="9525">
            <a:noFill/>
            <a:miter lim="800000"/>
            <a:headEnd/>
            <a:tailEnd/>
          </a:ln>
        </p:spPr>
      </p:pic>
      <p:sp>
        <p:nvSpPr>
          <p:cNvPr id="16386" name="CustomShape 1"/>
          <p:cNvSpPr>
            <a:spLocks noChangeArrowheads="1"/>
          </p:cNvSpPr>
          <p:nvPr/>
        </p:nvSpPr>
        <p:spPr bwMode="auto">
          <a:xfrm>
            <a:off x="323850" y="6021388"/>
            <a:ext cx="8105775" cy="627062"/>
          </a:xfrm>
          <a:prstGeom prst="rect">
            <a:avLst/>
          </a:prstGeom>
          <a:noFill/>
          <a:ln w="9525">
            <a:noFill/>
            <a:miter lim="800000"/>
            <a:headEnd/>
            <a:tailEnd/>
          </a:ln>
        </p:spPr>
        <p:txBody>
          <a:bodyPr lIns="90000" tIns="46800" rIns="90000" bIns="46800" anchor="ctr"/>
          <a:lstStyle/>
          <a:p>
            <a:r>
              <a:rPr lang="en-US" sz="1600" b="1">
                <a:solidFill>
                  <a:srgbClr val="660066"/>
                </a:solidFill>
                <a:latin typeface="Calibri" pitchFamily="34" charset="0"/>
              </a:rPr>
              <a:t>Lean Education Workshop</a:t>
            </a:r>
            <a:endParaRPr lang="it-IT"/>
          </a:p>
          <a:p>
            <a:r>
              <a:rPr lang="en-US" sz="1400">
                <a:solidFill>
                  <a:srgbClr val="000000"/>
                </a:solidFill>
                <a:latin typeface="Calibri" pitchFamily="34" charset="0"/>
              </a:rPr>
              <a:t>24 Ottobre 2013, Torino</a:t>
            </a:r>
            <a:r>
              <a:rPr lang="en-US" sz="1600">
                <a:solidFill>
                  <a:srgbClr val="CCAF0A"/>
                </a:solidFill>
                <a:latin typeface="Calibri" pitchFamily="34" charset="0"/>
              </a:rPr>
              <a:t> </a:t>
            </a:r>
            <a:endParaRPr lang="it-IT"/>
          </a:p>
        </p:txBody>
      </p:sp>
      <p:sp>
        <p:nvSpPr>
          <p:cNvPr id="7" name="TextShape 3"/>
          <p:cNvSpPr txBox="1"/>
          <p:nvPr/>
        </p:nvSpPr>
        <p:spPr>
          <a:xfrm>
            <a:off x="457200" y="2276475"/>
            <a:ext cx="8229600" cy="358457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1200"/>
              </a:spcAft>
              <a:buSzPct val="85000"/>
              <a:defRPr/>
            </a:pPr>
            <a:r>
              <a:rPr lang="it-IT" sz="2400" dirty="0" smtClean="0">
                <a:solidFill>
                  <a:srgbClr val="000000"/>
                </a:solidFill>
                <a:latin typeface="DejaVu Sans"/>
              </a:rPr>
              <a:t>LA STORIA</a:t>
            </a:r>
          </a:p>
          <a:p>
            <a:pPr marL="266700" indent="-266700" fontAlgn="auto">
              <a:spcBef>
                <a:spcPts val="0"/>
              </a:spcBef>
              <a:spcAft>
                <a:spcPts val="600"/>
              </a:spcAft>
              <a:buSzPct val="85000"/>
              <a:buFont typeface="Arial"/>
              <a:buChar char="•"/>
              <a:defRPr/>
            </a:pPr>
            <a:r>
              <a:rPr lang="it-IT" sz="2400" dirty="0" smtClean="0">
                <a:solidFill>
                  <a:srgbClr val="000000"/>
                </a:solidFill>
                <a:latin typeface="DejaVu Sans"/>
              </a:rPr>
              <a:t>Primo </a:t>
            </a:r>
            <a:r>
              <a:rPr lang="it-IT" sz="2400" dirty="0">
                <a:solidFill>
                  <a:srgbClr val="000000"/>
                </a:solidFill>
                <a:latin typeface="DejaVu Sans"/>
              </a:rPr>
              <a:t>incontro con Lean Organization 3 anni fa:</a:t>
            </a:r>
            <a:endParaRPr dirty="0"/>
          </a:p>
          <a:p>
            <a:pPr marL="266700" indent="-266700" fontAlgn="auto">
              <a:spcBef>
                <a:spcPts val="0"/>
              </a:spcBef>
              <a:spcAft>
                <a:spcPts val="600"/>
              </a:spcAft>
              <a:buSzPct val="85000"/>
              <a:buFont typeface="Arial"/>
              <a:buChar char="•"/>
              <a:defRPr/>
            </a:pPr>
            <a:r>
              <a:rPr lang="it-IT" sz="2400" dirty="0">
                <a:solidFill>
                  <a:srgbClr val="000000"/>
                </a:solidFill>
                <a:latin typeface="DejaVu Sans"/>
              </a:rPr>
              <a:t>Inizia sperimentazione con studenti del I anno della </a:t>
            </a:r>
            <a:r>
              <a:rPr lang="it-IT" sz="2400" dirty="0">
                <a:solidFill>
                  <a:srgbClr val="000066"/>
                </a:solidFill>
                <a:latin typeface="DejaVu Sans"/>
              </a:rPr>
              <a:t>Laurea Triennale in Fisica</a:t>
            </a:r>
            <a:r>
              <a:rPr lang="it-IT" sz="2400" dirty="0">
                <a:solidFill>
                  <a:srgbClr val="000000"/>
                </a:solidFill>
                <a:latin typeface="DejaVu Sans"/>
              </a:rPr>
              <a:t> nel 2011-12 (febbraio 2012)</a:t>
            </a:r>
            <a:endParaRPr dirty="0"/>
          </a:p>
          <a:p>
            <a:pPr marL="266700" indent="-266700" fontAlgn="auto">
              <a:spcBef>
                <a:spcPts val="0"/>
              </a:spcBef>
              <a:spcAft>
                <a:spcPts val="600"/>
              </a:spcAft>
              <a:buSzPct val="85000"/>
              <a:buFont typeface="Arial"/>
              <a:buChar char="•"/>
              <a:defRPr/>
            </a:pPr>
            <a:r>
              <a:rPr lang="it-IT" sz="2400" dirty="0">
                <a:solidFill>
                  <a:srgbClr val="000000"/>
                </a:solidFill>
                <a:latin typeface="DejaVu Sans"/>
              </a:rPr>
              <a:t>Dall'A.A. 2012-13: introdotto nell</a:t>
            </a:r>
            <a:r>
              <a:rPr lang="it-IT" sz="2400" dirty="0">
                <a:solidFill>
                  <a:srgbClr val="000000"/>
                </a:solidFill>
              </a:rPr>
              <a:t>’</a:t>
            </a:r>
            <a:r>
              <a:rPr lang="it-IT" sz="2400" dirty="0">
                <a:solidFill>
                  <a:srgbClr val="000000"/>
                </a:solidFill>
                <a:latin typeface="DejaVu Sans"/>
              </a:rPr>
              <a:t>offerta formativa come corso libero di 1 </a:t>
            </a:r>
            <a:r>
              <a:rPr lang="it-IT" sz="2400" dirty="0" err="1">
                <a:solidFill>
                  <a:srgbClr val="000000"/>
                </a:solidFill>
                <a:latin typeface="DejaVu Sans"/>
              </a:rPr>
              <a:t>cfu</a:t>
            </a:r>
            <a:r>
              <a:rPr lang="it-IT" sz="2400" dirty="0">
                <a:solidFill>
                  <a:srgbClr val="000000"/>
                </a:solidFill>
                <a:latin typeface="DejaVu Sans"/>
              </a:rPr>
              <a:t> (per studenti del I e II anno)</a:t>
            </a:r>
            <a:endParaRPr dirty="0"/>
          </a:p>
          <a:p>
            <a:pPr marL="266700" indent="-266700" fontAlgn="auto">
              <a:spcBef>
                <a:spcPts val="0"/>
              </a:spcBef>
              <a:spcAft>
                <a:spcPts val="600"/>
              </a:spcAft>
              <a:buSzPct val="85000"/>
              <a:buFont typeface="Arial"/>
              <a:buChar char="•"/>
              <a:defRPr/>
            </a:pPr>
            <a:r>
              <a:rPr lang="it-IT" sz="2400" dirty="0">
                <a:solidFill>
                  <a:srgbClr val="000000"/>
                </a:solidFill>
                <a:latin typeface="DejaVu Sans"/>
              </a:rPr>
              <a:t>Laboratorio di 16 ore, precede il primo laboratorio di Fisica di base, 24 studenti</a:t>
            </a:r>
            <a:r>
              <a:rPr lang="it-IT" sz="2000" dirty="0">
                <a:solidFill>
                  <a:srgbClr val="000000"/>
                </a:solidFill>
                <a:latin typeface="DejaVu Sans"/>
              </a:rPr>
              <a:t> </a:t>
            </a:r>
            <a:endParaRPr dirty="0"/>
          </a:p>
          <a:p>
            <a:pPr fontAlgn="auto">
              <a:spcBef>
                <a:spcPts val="0"/>
              </a:spcBef>
              <a:spcAft>
                <a:spcPts val="0"/>
              </a:spcAft>
              <a:defRPr/>
            </a:pPr>
            <a:endParaRPr dirty="0"/>
          </a:p>
          <a:p>
            <a:pPr fontAlgn="auto">
              <a:spcBef>
                <a:spcPts val="0"/>
              </a:spcBef>
              <a:spcAft>
                <a:spcPts val="0"/>
              </a:spcAft>
              <a:defRPr/>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ChangeAspect="1" noChangeArrowheads="1"/>
          </p:cNvPicPr>
          <p:nvPr/>
        </p:nvPicPr>
        <p:blipFill>
          <a:blip r:embed="rId2"/>
          <a:srcRect/>
          <a:stretch>
            <a:fillRect/>
          </a:stretch>
        </p:blipFill>
        <p:spPr bwMode="auto">
          <a:xfrm>
            <a:off x="323850" y="549275"/>
            <a:ext cx="3048000" cy="1370013"/>
          </a:xfrm>
          <a:prstGeom prst="rect">
            <a:avLst/>
          </a:prstGeom>
          <a:noFill/>
          <a:ln w="9525">
            <a:noFill/>
            <a:miter lim="800000"/>
            <a:headEnd/>
            <a:tailEnd/>
          </a:ln>
        </p:spPr>
      </p:pic>
      <p:sp>
        <p:nvSpPr>
          <p:cNvPr id="17410" name="CustomShape 1"/>
          <p:cNvSpPr>
            <a:spLocks noChangeArrowheads="1"/>
          </p:cNvSpPr>
          <p:nvPr/>
        </p:nvSpPr>
        <p:spPr bwMode="auto">
          <a:xfrm>
            <a:off x="323850" y="6021388"/>
            <a:ext cx="8105775" cy="627062"/>
          </a:xfrm>
          <a:prstGeom prst="rect">
            <a:avLst/>
          </a:prstGeom>
          <a:noFill/>
          <a:ln w="9525">
            <a:noFill/>
            <a:miter lim="800000"/>
            <a:headEnd/>
            <a:tailEnd/>
          </a:ln>
        </p:spPr>
        <p:txBody>
          <a:bodyPr lIns="90000" tIns="46800" rIns="90000" bIns="46800" anchor="ctr"/>
          <a:lstStyle/>
          <a:p>
            <a:r>
              <a:rPr lang="en-US" sz="1600" b="1">
                <a:solidFill>
                  <a:srgbClr val="660066"/>
                </a:solidFill>
                <a:latin typeface="Calibri" pitchFamily="34" charset="0"/>
              </a:rPr>
              <a:t>Lean Education Workshop</a:t>
            </a:r>
            <a:endParaRPr lang="it-IT"/>
          </a:p>
          <a:p>
            <a:r>
              <a:rPr lang="en-US" sz="1400">
                <a:solidFill>
                  <a:srgbClr val="000000"/>
                </a:solidFill>
                <a:latin typeface="Calibri" pitchFamily="34" charset="0"/>
              </a:rPr>
              <a:t>24 Ottobre 2013, Torino</a:t>
            </a:r>
            <a:r>
              <a:rPr lang="en-US" sz="1600">
                <a:solidFill>
                  <a:srgbClr val="CCAF0A"/>
                </a:solidFill>
                <a:latin typeface="Calibri" pitchFamily="34" charset="0"/>
              </a:rPr>
              <a:t> </a:t>
            </a:r>
            <a:endParaRPr lang="it-IT"/>
          </a:p>
        </p:txBody>
      </p:sp>
      <p:sp>
        <p:nvSpPr>
          <p:cNvPr id="5" name="TextShape 3"/>
          <p:cNvSpPr txBox="1"/>
          <p:nvPr/>
        </p:nvSpPr>
        <p:spPr>
          <a:xfrm>
            <a:off x="457200" y="2276475"/>
            <a:ext cx="8229600" cy="3816350"/>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66700" indent="-266700" fontAlgn="auto">
              <a:lnSpc>
                <a:spcPct val="90000"/>
              </a:lnSpc>
              <a:spcBef>
                <a:spcPts val="0"/>
              </a:spcBef>
              <a:spcAft>
                <a:spcPts val="1200"/>
              </a:spcAft>
              <a:buSzPct val="85000"/>
              <a:buFont typeface="Arial"/>
              <a:buChar char="•"/>
              <a:defRPr/>
            </a:pPr>
            <a:r>
              <a:rPr lang="it-IT" sz="2400" dirty="0">
                <a:solidFill>
                  <a:srgbClr val="000000"/>
                </a:solidFill>
                <a:latin typeface="DejaVu Sans"/>
              </a:rPr>
              <a:t>MOTIVAZIONI</a:t>
            </a:r>
            <a:endParaRPr dirty="0"/>
          </a:p>
          <a:p>
            <a:pPr marL="266700" indent="-266700" fontAlgn="auto">
              <a:lnSpc>
                <a:spcPct val="90000"/>
              </a:lnSpc>
              <a:spcBef>
                <a:spcPts val="0"/>
              </a:spcBef>
              <a:spcAft>
                <a:spcPts val="600"/>
              </a:spcAft>
              <a:buSzPct val="85000"/>
              <a:buFont typeface="Arial"/>
              <a:buChar char="•"/>
              <a:defRPr/>
            </a:pPr>
            <a:r>
              <a:rPr lang="it-IT" sz="2400" dirty="0" smtClean="0">
                <a:solidFill>
                  <a:srgbClr val="000000"/>
                </a:solidFill>
                <a:latin typeface="DejaVu Sans"/>
              </a:rPr>
              <a:t>Studi </a:t>
            </a:r>
            <a:r>
              <a:rPr lang="it-IT" sz="2400" dirty="0">
                <a:solidFill>
                  <a:srgbClr val="000000"/>
                </a:solidFill>
                <a:latin typeface="DejaVu Sans"/>
              </a:rPr>
              <a:t>universitari impongono ritmi diversi (rispetto a Scuola superiore) e </a:t>
            </a:r>
            <a:r>
              <a:rPr lang="it-IT" sz="2400" dirty="0" smtClean="0">
                <a:solidFill>
                  <a:srgbClr val="000000"/>
                </a:solidFill>
                <a:latin typeface="DejaVu Sans"/>
              </a:rPr>
              <a:t>capacità </a:t>
            </a:r>
            <a:r>
              <a:rPr lang="it-IT" sz="2400" dirty="0">
                <a:solidFill>
                  <a:srgbClr val="000000"/>
                </a:solidFill>
                <a:latin typeface="DejaVu Sans"/>
              </a:rPr>
              <a:t>di auto-organizzare le </a:t>
            </a:r>
            <a:r>
              <a:rPr lang="it-IT" sz="2400" dirty="0" smtClean="0">
                <a:solidFill>
                  <a:srgbClr val="000000"/>
                </a:solidFill>
                <a:latin typeface="DejaVu Sans"/>
              </a:rPr>
              <a:t>attività </a:t>
            </a:r>
            <a:r>
              <a:rPr lang="it-IT" sz="2400" dirty="0">
                <a:solidFill>
                  <a:srgbClr val="000000"/>
                </a:solidFill>
                <a:latin typeface="DejaVu Sans"/>
              </a:rPr>
              <a:t>di apprendimento</a:t>
            </a:r>
            <a:endParaRPr dirty="0"/>
          </a:p>
          <a:p>
            <a:pPr marL="266700" indent="-266700" fontAlgn="auto">
              <a:lnSpc>
                <a:spcPct val="90000"/>
              </a:lnSpc>
              <a:spcBef>
                <a:spcPts val="0"/>
              </a:spcBef>
              <a:spcAft>
                <a:spcPts val="600"/>
              </a:spcAft>
              <a:buSzPct val="85000"/>
              <a:buFont typeface="Arial"/>
              <a:buChar char="•"/>
              <a:defRPr/>
            </a:pPr>
            <a:r>
              <a:rPr lang="it-IT" sz="2400" dirty="0">
                <a:solidFill>
                  <a:srgbClr val="000000"/>
                </a:solidFill>
                <a:latin typeface="DejaVu Sans"/>
              </a:rPr>
              <a:t>I corsi di laboratorio (30 </a:t>
            </a:r>
            <a:r>
              <a:rPr lang="it-IT" sz="2400" dirty="0" err="1">
                <a:solidFill>
                  <a:srgbClr val="000000"/>
                </a:solidFill>
                <a:latin typeface="DejaVu Sans"/>
              </a:rPr>
              <a:t>cfu</a:t>
            </a:r>
            <a:r>
              <a:rPr lang="it-IT" sz="2400" dirty="0">
                <a:solidFill>
                  <a:srgbClr val="000000"/>
                </a:solidFill>
                <a:latin typeface="DejaVu Sans"/>
              </a:rPr>
              <a:t> nella LT di Fisica) implicano </a:t>
            </a:r>
            <a:r>
              <a:rPr lang="it-IT" sz="2400" dirty="0" smtClean="0">
                <a:solidFill>
                  <a:srgbClr val="000000"/>
                </a:solidFill>
                <a:latin typeface="DejaVu Sans"/>
              </a:rPr>
              <a:t>attività </a:t>
            </a:r>
            <a:r>
              <a:rPr lang="it-IT" sz="2400" dirty="0">
                <a:solidFill>
                  <a:srgbClr val="000000"/>
                </a:solidFill>
                <a:latin typeface="DejaVu Sans"/>
              </a:rPr>
              <a:t>di gruppo e collaborazioni tra studenti per la realizzazione delle misure e dell</a:t>
            </a:r>
            <a:r>
              <a:rPr lang="it-IT" sz="2400" dirty="0">
                <a:solidFill>
                  <a:srgbClr val="000000"/>
                </a:solidFill>
              </a:rPr>
              <a:t>’</a:t>
            </a:r>
            <a:r>
              <a:rPr lang="it-IT" sz="2400" dirty="0">
                <a:solidFill>
                  <a:srgbClr val="000000"/>
                </a:solidFill>
                <a:latin typeface="DejaVu Sans"/>
              </a:rPr>
              <a:t>analisi dei dati</a:t>
            </a:r>
            <a:endParaRPr dirty="0"/>
          </a:p>
          <a:p>
            <a:pPr marL="266700" indent="-266700" fontAlgn="auto">
              <a:lnSpc>
                <a:spcPct val="90000"/>
              </a:lnSpc>
              <a:spcBef>
                <a:spcPts val="0"/>
              </a:spcBef>
              <a:spcAft>
                <a:spcPts val="600"/>
              </a:spcAft>
              <a:buSzPct val="85000"/>
              <a:buFont typeface="Arial"/>
              <a:buChar char="•"/>
              <a:defRPr/>
            </a:pPr>
            <a:r>
              <a:rPr lang="it-IT" sz="2400" dirty="0">
                <a:solidFill>
                  <a:srgbClr val="000000"/>
                </a:solidFill>
                <a:latin typeface="DejaVu Sans"/>
              </a:rPr>
              <a:t>Lean Management come tecnica di gestione per ottimizzare i tempi di completamento degli studi</a:t>
            </a:r>
            <a:endParaRPr dirty="0"/>
          </a:p>
          <a:p>
            <a:pPr fontAlgn="auto">
              <a:lnSpc>
                <a:spcPct val="90000"/>
              </a:lnSpc>
              <a:spcBef>
                <a:spcPts val="0"/>
              </a:spcBef>
              <a:spcAft>
                <a:spcPts val="0"/>
              </a:spcAft>
              <a:defRPr/>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2"/>
          <a:srcRect/>
          <a:stretch>
            <a:fillRect/>
          </a:stretch>
        </p:blipFill>
        <p:spPr bwMode="auto">
          <a:xfrm>
            <a:off x="323850" y="549275"/>
            <a:ext cx="3048000" cy="1370013"/>
          </a:xfrm>
          <a:prstGeom prst="rect">
            <a:avLst/>
          </a:prstGeom>
          <a:noFill/>
          <a:ln w="9525">
            <a:noFill/>
            <a:miter lim="800000"/>
            <a:headEnd/>
            <a:tailEnd/>
          </a:ln>
        </p:spPr>
      </p:pic>
      <p:sp>
        <p:nvSpPr>
          <p:cNvPr id="18434" name="CustomShape 1"/>
          <p:cNvSpPr>
            <a:spLocks noChangeArrowheads="1"/>
          </p:cNvSpPr>
          <p:nvPr/>
        </p:nvSpPr>
        <p:spPr bwMode="auto">
          <a:xfrm>
            <a:off x="323850" y="6021388"/>
            <a:ext cx="8105775" cy="627062"/>
          </a:xfrm>
          <a:prstGeom prst="rect">
            <a:avLst/>
          </a:prstGeom>
          <a:noFill/>
          <a:ln w="9525">
            <a:noFill/>
            <a:miter lim="800000"/>
            <a:headEnd/>
            <a:tailEnd/>
          </a:ln>
        </p:spPr>
        <p:txBody>
          <a:bodyPr lIns="90000" tIns="46800" rIns="90000" bIns="46800" anchor="ctr"/>
          <a:lstStyle/>
          <a:p>
            <a:r>
              <a:rPr lang="en-US" sz="1600" b="1">
                <a:solidFill>
                  <a:srgbClr val="660066"/>
                </a:solidFill>
                <a:latin typeface="Calibri" pitchFamily="34" charset="0"/>
              </a:rPr>
              <a:t>Lean Education Workshop</a:t>
            </a:r>
            <a:endParaRPr lang="it-IT"/>
          </a:p>
          <a:p>
            <a:r>
              <a:rPr lang="en-US" sz="1400">
                <a:solidFill>
                  <a:srgbClr val="000000"/>
                </a:solidFill>
                <a:latin typeface="Calibri" pitchFamily="34" charset="0"/>
              </a:rPr>
              <a:t>24 Ottobre 2013, Torino</a:t>
            </a:r>
            <a:r>
              <a:rPr lang="en-US" sz="1600">
                <a:solidFill>
                  <a:srgbClr val="CCAF0A"/>
                </a:solidFill>
                <a:latin typeface="Calibri" pitchFamily="34" charset="0"/>
              </a:rPr>
              <a:t> </a:t>
            </a:r>
            <a:endParaRPr lang="it-IT"/>
          </a:p>
        </p:txBody>
      </p:sp>
      <p:sp>
        <p:nvSpPr>
          <p:cNvPr id="18435" name="TextShape 3"/>
          <p:cNvSpPr txBox="1">
            <a:spLocks noChangeArrowheads="1"/>
          </p:cNvSpPr>
          <p:nvPr/>
        </p:nvSpPr>
        <p:spPr bwMode="auto">
          <a:xfrm>
            <a:off x="457200" y="2276475"/>
            <a:ext cx="8229600" cy="3816350"/>
          </a:xfrm>
          <a:prstGeom prst="rect">
            <a:avLst/>
          </a:prstGeom>
          <a:noFill/>
          <a:ln w="9525">
            <a:noFill/>
            <a:miter lim="800000"/>
            <a:headEnd/>
            <a:tailEnd/>
          </a:ln>
        </p:spPr>
        <p:txBody>
          <a:bodyPr/>
          <a:lstStyle/>
          <a:p>
            <a:pPr marL="266700" indent="-266700">
              <a:lnSpc>
                <a:spcPct val="90000"/>
              </a:lnSpc>
              <a:spcAft>
                <a:spcPts val="1200"/>
              </a:spcAft>
              <a:buSzPct val="85000"/>
              <a:buFont typeface="Arial" charset="0"/>
              <a:buChar char="•"/>
            </a:pPr>
            <a:r>
              <a:rPr lang="it-IT" sz="2400">
                <a:solidFill>
                  <a:srgbClr val="000000"/>
                </a:solidFill>
                <a:latin typeface="DejaVu Sans"/>
              </a:rPr>
              <a:t>COMMENTI DI PARTECIPANTI</a:t>
            </a:r>
            <a:endParaRPr lang="it-IT" sz="2400"/>
          </a:p>
          <a:p>
            <a:pPr marL="266700" indent="-266700">
              <a:buSzPct val="85000"/>
              <a:buFont typeface="Arial" charset="0"/>
              <a:buChar char="•"/>
            </a:pPr>
            <a:r>
              <a:rPr lang="it-IT" sz="2400">
                <a:solidFill>
                  <a:srgbClr val="000000"/>
                </a:solidFill>
                <a:latin typeface="DejaVu Sans"/>
              </a:rPr>
              <a:t>In generale grande apprezzamento</a:t>
            </a:r>
            <a:endParaRPr lang="it-IT" sz="2400"/>
          </a:p>
          <a:p>
            <a:pPr marL="266700" indent="-266700">
              <a:buSzPct val="85000"/>
              <a:buFont typeface="Arial" charset="0"/>
              <a:buChar char="•"/>
            </a:pPr>
            <a:r>
              <a:rPr lang="it-IT" sz="2400">
                <a:solidFill>
                  <a:srgbClr val="000000"/>
                </a:solidFill>
                <a:latin typeface="DejaVu Sans"/>
              </a:rPr>
              <a:t>Ha permesso di comprendere il razionale di comportamenti precedentemente adottati in modo istintivo</a:t>
            </a:r>
            <a:endParaRPr lang="it-IT" sz="2400"/>
          </a:p>
          <a:p>
            <a:pPr marL="266700" indent="-266700">
              <a:buSzPct val="85000"/>
              <a:buFont typeface="Arial" charset="0"/>
              <a:buChar char="•"/>
            </a:pPr>
            <a:r>
              <a:rPr lang="it-IT" sz="2400">
                <a:solidFill>
                  <a:srgbClr val="000000"/>
                </a:solidFill>
                <a:latin typeface="DejaVu Sans"/>
              </a:rPr>
              <a:t>Aiuta ad affrontare più efficacemente le attività di laboratorio e il lavoro di gruppo </a:t>
            </a:r>
            <a:endParaRPr lang="it-IT" sz="2400"/>
          </a:p>
          <a:p>
            <a:pPr marL="266700" indent="-266700">
              <a:buSzPct val="85000"/>
              <a:buFont typeface="Arial" charset="0"/>
              <a:buChar char="•"/>
            </a:pPr>
            <a:r>
              <a:rPr lang="it-IT" sz="2400">
                <a:solidFill>
                  <a:srgbClr val="000000"/>
                </a:solidFill>
                <a:latin typeface="DejaVu Sans"/>
              </a:rPr>
              <a:t>Interessante il contatto con una diversa cultura e con un diverso modo di valutare le performance richieste</a:t>
            </a:r>
            <a:endParaRPr lang="it-IT"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http://4.bp.blogspot.com/-ga_WKF6iJbE/T1I6X1Z-nuI/AAAAAAAAA4w/hA9mWB9QiiM/s1600/Tired+Teacher+%2528smallest%2529.jpg"/>
          <p:cNvPicPr>
            <a:picLocks noChangeAspect="1" noChangeArrowheads="1"/>
          </p:cNvPicPr>
          <p:nvPr/>
        </p:nvPicPr>
        <p:blipFill>
          <a:blip r:embed="rId3"/>
          <a:srcRect/>
          <a:stretch>
            <a:fillRect/>
          </a:stretch>
        </p:blipFill>
        <p:spPr bwMode="auto">
          <a:xfrm>
            <a:off x="3635375" y="3013075"/>
            <a:ext cx="5302250" cy="3852863"/>
          </a:xfrm>
          <a:prstGeom prst="rect">
            <a:avLst/>
          </a:prstGeom>
          <a:noFill/>
          <a:ln w="9525">
            <a:noFill/>
            <a:miter lim="800000"/>
            <a:headEnd/>
            <a:tailEnd/>
          </a:ln>
        </p:spPr>
      </p:pic>
      <p:sp>
        <p:nvSpPr>
          <p:cNvPr id="2" name="Titolo 1"/>
          <p:cNvSpPr>
            <a:spLocks noGrp="1"/>
          </p:cNvSpPr>
          <p:nvPr>
            <p:ph type="title"/>
          </p:nvPr>
        </p:nvSpPr>
        <p:spPr/>
        <p:txBody>
          <a:bodyPr>
            <a:normAutofit fontScale="90000"/>
          </a:bodyPr>
          <a:lstStyle/>
          <a:p>
            <a:pPr fontAlgn="auto">
              <a:spcAft>
                <a:spcPts val="0"/>
              </a:spcAft>
              <a:defRPr/>
            </a:pPr>
            <a:r>
              <a:rPr lang="it-IT" dirty="0" smtClean="0"/>
              <a:t>SEMINARIO LEAN ORGANIZATION AL POLITECNICO DI TORINO</a:t>
            </a:r>
            <a:endParaRPr lang="it-IT" dirty="0"/>
          </a:p>
        </p:txBody>
      </p:sp>
      <p:sp>
        <p:nvSpPr>
          <p:cNvPr id="3" name="Segnaposto contenuto 2"/>
          <p:cNvSpPr>
            <a:spLocks noGrp="1"/>
          </p:cNvSpPr>
          <p:nvPr>
            <p:ph idx="1"/>
          </p:nvPr>
        </p:nvSpPr>
        <p:spPr>
          <a:xfrm>
            <a:off x="457200" y="1773238"/>
            <a:ext cx="8229600" cy="4876800"/>
          </a:xfrm>
        </p:spPr>
        <p:txBody>
          <a:bodyPr rtlCol="0">
            <a:normAutofit/>
          </a:bodyPr>
          <a:lstStyle/>
          <a:p>
            <a:pPr marL="0" indent="0" fontAlgn="auto">
              <a:spcAft>
                <a:spcPts val="0"/>
              </a:spcAft>
              <a:buFont typeface="Arial" pitchFamily="34" charset="0"/>
              <a:buNone/>
              <a:defRPr/>
            </a:pPr>
            <a:r>
              <a:rPr lang="it-IT" dirty="0" smtClean="0"/>
              <a:t>Università: </a:t>
            </a:r>
            <a:r>
              <a:rPr lang="it-IT" dirty="0"/>
              <a:t>Politecnico di Torino</a:t>
            </a:r>
          </a:p>
          <a:p>
            <a:pPr marL="0" indent="0" fontAlgn="auto">
              <a:spcAft>
                <a:spcPts val="0"/>
              </a:spcAft>
              <a:buFont typeface="Arial" pitchFamily="34" charset="0"/>
              <a:buNone/>
              <a:defRPr/>
            </a:pPr>
            <a:r>
              <a:rPr lang="it-IT" dirty="0" smtClean="0"/>
              <a:t>Corso di laurea magistrale: Automotive </a:t>
            </a:r>
            <a:r>
              <a:rPr lang="it-IT" dirty="0" err="1"/>
              <a:t>engineering</a:t>
            </a:r>
            <a:r>
              <a:rPr lang="it-IT" dirty="0"/>
              <a:t> </a:t>
            </a:r>
          </a:p>
          <a:p>
            <a:pPr marL="0" indent="0" fontAlgn="auto">
              <a:spcAft>
                <a:spcPts val="0"/>
              </a:spcAft>
              <a:buFont typeface="Arial" pitchFamily="34" charset="0"/>
              <a:buNone/>
              <a:defRPr/>
            </a:pPr>
            <a:r>
              <a:rPr lang="it-IT" dirty="0" smtClean="0"/>
              <a:t>Insegnamento: </a:t>
            </a:r>
            <a:r>
              <a:rPr lang="it-IT" dirty="0" err="1"/>
              <a:t>Plants</a:t>
            </a:r>
            <a:r>
              <a:rPr lang="it-IT" dirty="0"/>
              <a:t> and Manufacturing Systems</a:t>
            </a:r>
          </a:p>
          <a:p>
            <a:pPr marL="182880" indent="-182880" fontAlgn="auto">
              <a:spcAft>
                <a:spcPts val="0"/>
              </a:spcAft>
              <a:buFont typeface="Arial" pitchFamily="34" charset="0"/>
              <a:buChar char="•"/>
              <a:defRPr/>
            </a:pPr>
            <a:endParaRPr lang="it-IT" dirty="0" smtClean="0"/>
          </a:p>
          <a:p>
            <a:pPr marL="182880" indent="-182880" fontAlgn="auto">
              <a:spcAft>
                <a:spcPts val="0"/>
              </a:spcAft>
              <a:buFont typeface="Arial" pitchFamily="34" charset="0"/>
              <a:buChar char="•"/>
              <a:defRPr/>
            </a:pPr>
            <a:r>
              <a:rPr lang="it-IT" dirty="0" smtClean="0"/>
              <a:t>Gennaio 2013</a:t>
            </a:r>
          </a:p>
          <a:p>
            <a:pPr marL="182880" indent="-182880" fontAlgn="auto">
              <a:spcAft>
                <a:spcPts val="0"/>
              </a:spcAft>
              <a:buFont typeface="Arial" pitchFamily="34" charset="0"/>
              <a:buChar char="•"/>
              <a:defRPr/>
            </a:pPr>
            <a:r>
              <a:rPr lang="it-IT" dirty="0" smtClean="0"/>
              <a:t>16 ore</a:t>
            </a:r>
            <a:endParaRPr lang="it-IT" b="1" dirty="0" smtClean="0"/>
          </a:p>
          <a:p>
            <a:pPr marL="182880" indent="-182880" fontAlgn="auto">
              <a:spcAft>
                <a:spcPts val="0"/>
              </a:spcAft>
              <a:buFont typeface="Arial" pitchFamily="34" charset="0"/>
              <a:buChar char="•"/>
              <a:defRPr/>
            </a:pPr>
            <a:r>
              <a:rPr lang="it-IT" dirty="0" smtClean="0"/>
              <a:t>20 studenti</a:t>
            </a:r>
          </a:p>
          <a:p>
            <a:pPr marL="182880" indent="-182880" fontAlgn="auto">
              <a:spcAft>
                <a:spcPts val="0"/>
              </a:spcAft>
              <a:buFont typeface="Arial" pitchFamily="34" charset="0"/>
              <a:buChar char="•"/>
              <a:defRPr/>
            </a:pPr>
            <a:r>
              <a:rPr lang="it-IT" dirty="0" smtClean="0"/>
              <a:t>2 docenti</a:t>
            </a:r>
          </a:p>
          <a:p>
            <a:pPr marL="182880" indent="-182880" fontAlgn="auto">
              <a:spcAft>
                <a:spcPts val="0"/>
              </a:spcAft>
              <a:buFont typeface="Arial" pitchFamily="34" charset="0"/>
              <a:buChar char="•"/>
              <a:defRPr/>
            </a:pPr>
            <a:r>
              <a:rPr lang="it-IT" dirty="0" smtClean="0"/>
              <a:t>1 dispensa IT/EN</a:t>
            </a:r>
          </a:p>
          <a:p>
            <a:pPr marL="182880" indent="-182880" fontAlgn="auto">
              <a:spcAft>
                <a:spcPts val="0"/>
              </a:spcAft>
              <a:buFont typeface="Arial" pitchFamily="34" charset="0"/>
              <a:buChar char="•"/>
              <a:defRPr/>
            </a:pPr>
            <a:endParaRPr lang="it-IT" dirty="0"/>
          </a:p>
          <a:p>
            <a:pPr marL="0" indent="0" fontAlgn="auto">
              <a:spcAft>
                <a:spcPts val="0"/>
              </a:spcAft>
              <a:buFont typeface="Arial" pitchFamily="34" charset="0"/>
              <a:buNone/>
              <a:defRPr/>
            </a:pPr>
            <a:endParaRPr lang="it-IT" dirty="0"/>
          </a:p>
        </p:txBody>
      </p:sp>
      <p:sp>
        <p:nvSpPr>
          <p:cNvPr id="19460" name="CustomShape 1"/>
          <p:cNvSpPr>
            <a:spLocks noChangeArrowheads="1"/>
          </p:cNvSpPr>
          <p:nvPr/>
        </p:nvSpPr>
        <p:spPr bwMode="auto">
          <a:xfrm>
            <a:off x="323850" y="6021388"/>
            <a:ext cx="8105775" cy="627062"/>
          </a:xfrm>
          <a:prstGeom prst="rect">
            <a:avLst/>
          </a:prstGeom>
          <a:noFill/>
          <a:ln w="9525">
            <a:noFill/>
            <a:miter lim="800000"/>
            <a:headEnd/>
            <a:tailEnd/>
          </a:ln>
        </p:spPr>
        <p:txBody>
          <a:bodyPr lIns="90000" tIns="46800" rIns="90000" bIns="46800" anchor="ctr"/>
          <a:lstStyle/>
          <a:p>
            <a:r>
              <a:rPr lang="en-US" sz="1600" b="1">
                <a:solidFill>
                  <a:srgbClr val="660066"/>
                </a:solidFill>
                <a:latin typeface="Calibri" pitchFamily="34" charset="0"/>
              </a:rPr>
              <a:t>Lean Education Workshop</a:t>
            </a:r>
            <a:endParaRPr lang="it-IT"/>
          </a:p>
          <a:p>
            <a:r>
              <a:rPr lang="en-US" sz="1400">
                <a:solidFill>
                  <a:srgbClr val="000000"/>
                </a:solidFill>
                <a:latin typeface="Calibri" pitchFamily="34" charset="0"/>
              </a:rPr>
              <a:t>24 Ottobre 2013, Torino</a:t>
            </a:r>
            <a:r>
              <a:rPr lang="en-US" sz="1600">
                <a:solidFill>
                  <a:srgbClr val="CCAF0A"/>
                </a:solidFill>
                <a:latin typeface="Calibri" pitchFamily="34" charset="0"/>
              </a:rPr>
              <a:t> </a:t>
            </a:r>
            <a:endParaRPr lang="it-IT"/>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fontAlgn="auto">
              <a:spcAft>
                <a:spcPts val="0"/>
              </a:spcAft>
              <a:defRPr/>
            </a:pPr>
            <a:r>
              <a:rPr lang="it-IT" dirty="0"/>
              <a:t>SEMINARIO LEAN ORGANIZATION AL POLITECNICO DI TORINO</a:t>
            </a:r>
          </a:p>
        </p:txBody>
      </p:sp>
      <p:sp>
        <p:nvSpPr>
          <p:cNvPr id="3" name="Segnaposto contenuto 2"/>
          <p:cNvSpPr>
            <a:spLocks noGrp="1"/>
          </p:cNvSpPr>
          <p:nvPr>
            <p:ph idx="1"/>
          </p:nvPr>
        </p:nvSpPr>
        <p:spPr>
          <a:xfrm>
            <a:off x="250825" y="1676400"/>
            <a:ext cx="8713788" cy="2905125"/>
          </a:xfrm>
        </p:spPr>
        <p:txBody>
          <a:bodyPr rtlCol="0">
            <a:normAutofit/>
          </a:bodyPr>
          <a:lstStyle/>
          <a:p>
            <a:pPr marL="0" indent="0" fontAlgn="auto">
              <a:spcAft>
                <a:spcPts val="0"/>
              </a:spcAft>
              <a:buFont typeface="Arial" pitchFamily="34" charset="0"/>
              <a:buNone/>
              <a:defRPr/>
            </a:pPr>
            <a:r>
              <a:rPr lang="it-IT" dirty="0" smtClean="0"/>
              <a:t>Questionario:</a:t>
            </a:r>
          </a:p>
          <a:p>
            <a:pPr marL="182880" indent="-182880" fontAlgn="auto">
              <a:spcAft>
                <a:spcPts val="0"/>
              </a:spcAft>
              <a:buFont typeface="Arial" pitchFamily="34" charset="0"/>
              <a:buChar char="•"/>
              <a:defRPr/>
            </a:pPr>
            <a:endParaRPr lang="it-IT" dirty="0"/>
          </a:p>
          <a:p>
            <a:pPr marL="0" indent="0" fontAlgn="auto">
              <a:spcAft>
                <a:spcPts val="0"/>
              </a:spcAft>
              <a:buFont typeface="Arial" pitchFamily="34" charset="0"/>
              <a:buNone/>
              <a:defRPr/>
            </a:pPr>
            <a:endParaRPr lang="it-IT" dirty="0"/>
          </a:p>
        </p:txBody>
      </p:sp>
      <p:graphicFrame>
        <p:nvGraphicFramePr>
          <p:cNvPr id="5" name="Grafico 4"/>
          <p:cNvGraphicFramePr>
            <a:graphicFrameLocks/>
          </p:cNvGraphicFramePr>
          <p:nvPr/>
        </p:nvGraphicFramePr>
        <p:xfrm>
          <a:off x="2627784" y="1628800"/>
          <a:ext cx="6276976" cy="2695575"/>
        </p:xfrm>
        <a:graphic>
          <a:graphicData uri="http://schemas.openxmlformats.org/drawingml/2006/chart">
            <c:chart xmlns:c="http://schemas.openxmlformats.org/drawingml/2006/chart" xmlns:r="http://schemas.openxmlformats.org/officeDocument/2006/relationships" r:id="rId3"/>
          </a:graphicData>
        </a:graphic>
      </p:graphicFrame>
      <p:pic>
        <p:nvPicPr>
          <p:cNvPr id="21508" name="Immagine 5"/>
          <p:cNvPicPr>
            <a:picLocks noChangeAspect="1" noChangeArrowheads="1"/>
          </p:cNvPicPr>
          <p:nvPr/>
        </p:nvPicPr>
        <p:blipFill>
          <a:blip r:embed="rId4"/>
          <a:srcRect/>
          <a:stretch>
            <a:fillRect/>
          </a:stretch>
        </p:blipFill>
        <p:spPr bwMode="auto">
          <a:xfrm>
            <a:off x="4179888" y="4114800"/>
            <a:ext cx="3114675" cy="200025"/>
          </a:xfrm>
          <a:prstGeom prst="rect">
            <a:avLst/>
          </a:prstGeom>
          <a:noFill/>
          <a:ln w="9525">
            <a:noFill/>
            <a:miter lim="800000"/>
            <a:headEnd/>
            <a:tailEnd/>
          </a:ln>
        </p:spPr>
      </p:pic>
      <p:sp>
        <p:nvSpPr>
          <p:cNvPr id="21509" name="Segnaposto contenuto 2"/>
          <p:cNvSpPr txBox="1">
            <a:spLocks/>
          </p:cNvSpPr>
          <p:nvPr/>
        </p:nvSpPr>
        <p:spPr bwMode="auto">
          <a:xfrm>
            <a:off x="2843213" y="4419600"/>
            <a:ext cx="6084887" cy="2322513"/>
          </a:xfrm>
          <a:prstGeom prst="rect">
            <a:avLst/>
          </a:prstGeom>
          <a:noFill/>
          <a:ln w="9525">
            <a:noFill/>
            <a:miter lim="800000"/>
            <a:headEnd/>
            <a:tailEnd/>
          </a:ln>
        </p:spPr>
        <p:txBody>
          <a:bodyPr/>
          <a:lstStyle/>
          <a:p>
            <a:pPr>
              <a:spcBef>
                <a:spcPct val="20000"/>
              </a:spcBef>
              <a:buClr>
                <a:schemeClr val="accent1"/>
              </a:buClr>
              <a:buSzPct val="85000"/>
              <a:buFont typeface="Arial" charset="0"/>
              <a:buNone/>
            </a:pPr>
            <a:r>
              <a:rPr lang="en-US" sz="2000"/>
              <a:t>Hello professor,</a:t>
            </a:r>
            <a:br>
              <a:rPr lang="en-US" sz="2000"/>
            </a:br>
            <a:r>
              <a:rPr lang="en-US" sz="2000"/>
              <a:t>unfortunately I will not be there because I am in Madrid until June, however I appreciated the meetings: very interesting and useful, especially the practical examples. I think it's an experience that should be repeated for subsequent years. I will take the certificate when I go back to Italy.</a:t>
            </a:r>
            <a:endParaRPr lang="it-IT" sz="2000"/>
          </a:p>
        </p:txBody>
      </p:sp>
      <p:sp>
        <p:nvSpPr>
          <p:cNvPr id="8" name="Segnaposto contenuto 2"/>
          <p:cNvSpPr txBox="1">
            <a:spLocks/>
          </p:cNvSpPr>
          <p:nvPr/>
        </p:nvSpPr>
        <p:spPr>
          <a:xfrm>
            <a:off x="242888" y="4422775"/>
            <a:ext cx="8713787" cy="1452563"/>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Font typeface="Arial" pitchFamily="34" charset="0"/>
              <a:buNone/>
              <a:defRPr/>
            </a:pPr>
            <a:r>
              <a:rPr lang="it-IT" dirty="0" smtClean="0"/>
              <a:t>Testimonianza:</a:t>
            </a:r>
          </a:p>
          <a:p>
            <a:pPr fontAlgn="auto">
              <a:spcAft>
                <a:spcPts val="0"/>
              </a:spcAft>
              <a:defRPr/>
            </a:pPr>
            <a:endParaRPr lang="it-IT" dirty="0" smtClean="0"/>
          </a:p>
          <a:p>
            <a:pPr marL="0" indent="0" fontAlgn="auto">
              <a:spcAft>
                <a:spcPts val="0"/>
              </a:spcAft>
              <a:buFont typeface="Arial" pitchFamily="34" charset="0"/>
              <a:buNone/>
              <a:defRPr/>
            </a:pPr>
            <a:endParaRPr lang="it-IT" dirty="0"/>
          </a:p>
        </p:txBody>
      </p:sp>
      <p:sp>
        <p:nvSpPr>
          <p:cNvPr id="21511" name="CustomShape 1"/>
          <p:cNvSpPr>
            <a:spLocks noChangeArrowheads="1"/>
          </p:cNvSpPr>
          <p:nvPr/>
        </p:nvSpPr>
        <p:spPr bwMode="auto">
          <a:xfrm>
            <a:off x="323850" y="6021388"/>
            <a:ext cx="8105775" cy="627062"/>
          </a:xfrm>
          <a:prstGeom prst="rect">
            <a:avLst/>
          </a:prstGeom>
          <a:noFill/>
          <a:ln w="9525">
            <a:noFill/>
            <a:miter lim="800000"/>
            <a:headEnd/>
            <a:tailEnd/>
          </a:ln>
        </p:spPr>
        <p:txBody>
          <a:bodyPr lIns="90000" tIns="46800" rIns="90000" bIns="46800" anchor="ctr"/>
          <a:lstStyle/>
          <a:p>
            <a:r>
              <a:rPr lang="en-US" sz="1600" b="1">
                <a:solidFill>
                  <a:srgbClr val="660066"/>
                </a:solidFill>
                <a:latin typeface="Calibri" pitchFamily="34" charset="0"/>
              </a:rPr>
              <a:t>Lean Education Workshop</a:t>
            </a:r>
            <a:endParaRPr lang="it-IT"/>
          </a:p>
          <a:p>
            <a:r>
              <a:rPr lang="en-US" sz="1400">
                <a:solidFill>
                  <a:srgbClr val="000000"/>
                </a:solidFill>
                <a:latin typeface="Calibri" pitchFamily="34" charset="0"/>
              </a:rPr>
              <a:t>24 Ottobre 2013, Torino</a:t>
            </a:r>
            <a:r>
              <a:rPr lang="en-US" sz="1600">
                <a:solidFill>
                  <a:srgbClr val="CCAF0A"/>
                </a:solidFill>
                <a:latin typeface="Calibri" pitchFamily="34" charset="0"/>
              </a:rPr>
              <a:t> </a:t>
            </a:r>
            <a:endParaRPr lang="it-IT"/>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fontAlgn="auto">
              <a:spcAft>
                <a:spcPts val="0"/>
              </a:spcAft>
              <a:defRPr/>
            </a:pPr>
            <a:r>
              <a:rPr lang="it-IT" dirty="0" smtClean="0"/>
              <a:t>LA PARTECIPAZIONE UNIVERSITARIA </a:t>
            </a:r>
            <a:br>
              <a:rPr lang="it-IT" dirty="0" smtClean="0"/>
            </a:br>
            <a:r>
              <a:rPr lang="it-IT" dirty="0" smtClean="0"/>
              <a:t>L’applicazione del metodo scientifico</a:t>
            </a:r>
            <a:endParaRPr lang="it-IT" dirty="0"/>
          </a:p>
        </p:txBody>
      </p:sp>
      <p:sp>
        <p:nvSpPr>
          <p:cNvPr id="23554" name="AutoShape 4" descr="data:image/jpeg;base64,/9j/4AAQSkZJRgABAQAAAQABAAD/2wCEAAkGBhQSEBUUEBQVFRQWFxYYFRUXFxkUGBYUGBQYGRYXFBYZGyYeFxsjHBgUHy8hIygqLS0sGB40NTAqNyYrLCkBCQoKDgwOFQ8PGikfHBwpLCksKiosKSkpLCwpLC4sKSksLCkpKSk1KSkpLCkpKSkpKSkpKSwpKSwsKSkpKSwpLP/AABEIAIwA4AMBIgACEQEDEQH/xAAbAAEAAgMBAQAAAAAAAAAAAAAABQYBAwQCB//EAD8QAAIBAwEEBwUGBAYCAwAAAAECAwAEESEFEjFhBhMiMkFRcSNCUmKBFDNygpGxQ3Ohsgc0U4OSoiTBFlRj/8QAGAEBAQEBAQAAAAAAAAAAAAAAAAECAwT/xAAgEQEBAQEAAgMBAAMAAAAAAAAAAQIREjEDIUFRIjJx/9oADAMBAAIRAxEAPwD610c6OR2cSpGo3sDffHadvEk8cZ4DwqWzUHtTpdHDMsBSUyPonZCIx07KyyFYy2vdBzyrw97fb4YQQiMd6PrS0zfgIURqR5EnPmvjNb++2pJyciedwASTgDUk6ADmai7XpTbSSbkcoJOithurc/CkuNxzqNFJ41Sb25a5vJizEbhQJaXAYxFFQZeaDQ6uXxIMjQaNirPF0hhkCw3SCMv2Qr4eGQ+CpJjdPJWCtw0rGt8++NLLSqDe9LY7WaSK3uAzRMFNpPvsZMgEraSgM7MM43cOAdCF41cdj7RM8KSGKSEsMmOUbrryYAmty9R20pSqFKUoFKUoFKUoFKUoFKUoFKUoPIkGSMjI4jxGeGRXqqPt3ZoO142DPG8lo25JG24waGdSQfdcFZdQwOi+FT8G0JUOJQJV+NOy/wCaPgfVT+UVOiZpXPaXySAlGBxxHiD5MDqp5Gt+aozSlKBUF0s6Mx3kDKyjrACY3wN5WA0GfI8CKnaVZbL2JZNTlabq1SRCkih1YYKsMgjmDUC+yri2YNaP10IGttK3aHl9nnOq/hkyOa1ZKYrNkvtVL2nt2zuYj1kM8kkbbrRLE/2mFtMkbuq4GuVbUcM1UI+jb388D27TS2qOwM7tHFNGCpUqVB9rhgjbskYPZ13ga+xYqL2hsBHcyRkwz6e2jwGOOAkB0kXkwPLFc/Dk+l6psmx2t4+qvYUmh3i4mjUjDsclyB24nyT2kJH4eFTWytpyxj2btcxYGEcjr1HySnCzDk2G+Y8K7W2xJBpeoNz/AOzGCYvWVDlofU7yj4q13vR1JcS2riNm1yvbikzwLKDj8ykH1rPnc/WjiY2dtWOdcxNnGjKRhkPwup1U+tdlUO9l6uQLeBopMER3KNg8eCy48fgcfQ1P2O05FX2hE6gaui7sn5oh3vVP+Irr5RE7StFreJIu9GwZfMHOvkfI8q31oKUpQKUpQKUpQKUrBoM1zX1+kKb0h0yAAASzMeCqo1Zj5CuO82yd8xW69ZKO8c4ji/msOB+QZY8hrWLDZARjJIxlmOcyMMboPuRLwjXkNT4k1z1uZXiJk2BNc3KXM8jQ9UJBbwxhSUEgAZp3Od9iAOwMKMYyTrXY07xDFwug/jICUPDV01aM/qvOpzFMV57u29XiGktkkw473uyIcNjk694cjkUTaM0XfXr0+JABKB80fdf1Ug/LXRPsdc70J6pycnAyjfjj4H1GDzrjlv8AqiBcAR50EmcxE+A3z3DybHInjXXO04ldnbWinUtC4bBwwGjKfJ1PaQ8mANddVraew45yGO8koHZmibq5VHkHHeX5WyOVdnRfabyI8c7Bp4HMchwF3xgNHIFHAOhU+ua6y9RNUpStBSlKBSlKBUHJ0b3HMlm5gYnLR43oHPjvRZ7BPxJunzzU5SpZ0QbX6sOqvIxGzdnDduKQnwjkIw2fhYBuVR83Rh4TvWT4H+i5JUco24p6ajlVongV1KuAynQqRkEeRB41Gts+WH/LMGQY9jITgD/85MEr6Nkelcri5/1Xqvx7SVpO2Ht7jxIwGOPiHdmX/l9KmYNuOg9uoZMffRAkf7kWrJ6jeHpwr3KYLoGGdMNxMcnZdfmQg+GnaQ/WoqTYk9ucwsZo/I4Eq/XRZR64b8VJv8v0cWq3uFdQyMGU8CDkH61tqo206O5ZGMUo0Yr2QT5SxtofzDPkan7W/bIWQan31HYPqCcr6a+tdeo76VjNZqhSsZqN2lt1YmEaKZZiMrEmN7HxOScRp8zY5ZOlB3XN0kaF5GCqoyzMcADmTUZ10lyOzvxQn3u7LIPlB1iXme15Aca8W+yGkZZbsh5FIZI1+6hbzQEAuw+NhnyC8KlwK8+/l/IvGq0tEjUJGoVRwAGPU8yfE8TW2lK4NFKUoFeXQEEEZB0IOoPqK9UoIiTYZQH7KwTXPVtlouYUA5i/LoPI8Kr823Ps19A80bQmYi2mVjvI2STbyxyAbrAOzIc7rYlGnZq71z39kJYnjbg6lTyyOI5g6j0red2VHWKzXBsS/MsKlu+uUlHlKnZcemRkciK769jJSlKBSlKBSlKBSlKDlvtmRzACRc7uqsNGQ+aMNVPoa4PbwHtZuIvAgATJ+IaLKOYw3I1M1g1LmX2IcwwXSlkbUHdLLo6sPdcHUEeTCoi5mntMmRd+EfxEGd0fOg7Q9RkeeKk9sG3389csM+NHRh1nLeTXrFHkwI9K5tnbencEG3aQjuyqDDG4+ZZsPGeGgDDXQnhXGy49elYg291iq9vIhzqoY70bjk65x6jPoakLXpBruzxtCcE7x7cRABJImXQYAJ7W7wqr3PQ26kkLxta2WX32EKPMZGAIxJvbiYOdSq5OONce27e5SIQXS4gkYCaaIkxmEasmvbiL4CHORgk5rWdy+ji1JtiS7/yfYg0/8ogHrB4i2Q97+Y3Z8g3hI7N2RHApEa6scu5O88jYxvSOdXPr9MVXdmWCphtnyCFTqYMb9u2fFUz7LPnGceYNTcW2gCFnXqieDZ3o2PksmmvJgp5Vz+S6qxJ0pSuKlKUoFKUoFKUoFDSlBGQ+zu2HuTrvD+bH2XHqybh/I1S9Q3SSM9T1iAl4GEygcWCd9ee8hcY8yKlYJldVZDlWAKkcCpGQR9K9fx67Ga2Vg1msGuiK/H0rCXMkF0hi3NwpNqYnSQsI8sQOrbKsCDpkaE6VYAaqvTM9RLb3Jx1QZoLnPdEE2N1nzpurKI+OgDtXTFC8Q/8AGbsEaRHuDTjE2vV8hqvIZzUt4LFXNebSiiGZpEjHm7qn7moC12XFcE9dLcu41aKSZo938kRVSvMZB86k7Po9bxNvRwxK/wAYQFz6ue0f1rlflkXjS/S2HHshLMfKKGR8+jYCn9awdq3T/c2u5808qp/0jDt+uKmMUrF+a/i8RcdpdMPazovH7mLdx+aRnyeeBXobBQj2rSy/zJGIOudVUhT+lSVKxd6v6cabezSMYjRUHkqhf2FbqUrClCKUoK9f9FcEvaMIXzkpg9U58cqMbhPxL9Qa5LfbDI3VXKFWORuthg48Sh4Sr/UeIFWytF7YJMhSVVdT4EZ1HAjyI8xrXSbvqpxCwxMnatHG74wOT1Z/lvq0J5YK8hxqS2ftcSHddWil8Y3xn1RgSsi81J+lQl3sSe3w1sTMg4oxHWgfK50k9GwfmPCll0gSUEMAcHDAggq3k6HtI36VrxmvQtVK57W5Vl7Jz9c/1raswJxnXy8f0rlZxXulM1guPGoM0rUbpPiX9RWPtifEP1q8o3UrnN+nxD6a/tWs7VjHif0NXxv8R1mojo17PrbY/wAF/Z5/0JMvGByXtp+St0nSGFRlmCjmQP3NQV30lgF9avDPC5lJt5YxIjPutloXCg5O66kekjV1+Oal5Uq50pSvQjzJEGBDAEEYIOoIPEEeIqrydGZLXJ2cR1ecm0c4TXj9nk4wnx3TlM+C8atVMUFUhu4rk7pDxzR6lG9nPCTkbw17p+Jco3PhW5dry2/+YHWwgffovbUD/WhXiMe+n1Vaktr7AiuN0uCsifdzId2WM+O4/kfFTlT4g1Ffa5LYYvSCg4XajCY8DcIPum82HY/DwrlrC9T9tdLIgeNgyMMqynII5Eca21Vp9hsjGWykEEjHeZcb8EpOuZIsjBPxoVbx7VTWxdpGeIMy7jglJEznclXR1B8RnUHxBBrz6zxXfSlKypSlKBSlKBSlKBiova/R+KfDHKSAYWVMBwPI6YZflYEVKUp3goN9Jd2RG9H16s6ojQ4DPkEnfhY6MApPZJB5cK3bI6aNdFeqiQBThmlfdeM+I6pQWVvDDlandpwl7u3xqEYseXs3H7kV72t0XhnbfIKTYwJozuSY8AxHfX5WyK7eXryRHzfaFOJC1xFknfjwkyDyeHuygA95CD8p41vsdmwTqXjmkYZw2HKlWHFWU6oeRANRlw97ZjWNrqMe/EAHC+bREjJ46oT+EVzjpLZTSBpJfs1wRhZgREza4xvnsSgHTcbOPKry8+qLG/RSI8Wm+kzj9jT/AOJw+JmP+9J/6avdrfSqPagSp4TRDw83i1I9UJHIVJxTBhlSCPMa1yt1/REN0NtScsjN+KWVv6F69jojaYx9njI+Yb392al64dqbXSALvZZ3O7FGuryPjOFHpqScADUkU7aOS8srS2UN1EQJICKkSb7ueCxjGWbT9ASdATXrZexPafaLhU6/BEagArAh9xDjViO8/jwGgArds7Zzb3XXG6ZsEKBqsKnikZPEnA3m97HgMCpTFenGPH2jNKUrohSlKBWGGazSgrlxseS3O9aDfi8bYkDd1yWtmOi/yz2fIr4x0G1o45vtKHEUjJDdKey0M2iwvKh1Q8I2zxBjOoGaudR20uj8M5JlQEsjIxHZLRsMFGI7y65weB1GDWdZ6O7NKrlja7SgQITa3IUBVd3lgkYAYBkwkiliOJGMnwrtF9djvWqn8FwG/vRK81+LUa6lqVHJtZvft51+iuPoUY15bpJAvfLp+OORB+pXH9az4a/gk6Vw2+3rd/u54m8NJEOvljPGu0NWeKzSlM0ClKGgg2kztFV10hdv6oo/c1OVX9lnfv53+GKNR+aSVv2C1P5re/fEZNV/b3Q6K43mGI5TxbdDq/KaJuzKMaZOGHgwrqueldrGSrToWHFEPWuPyRhm/pUNd/4lRAkRQXEpBIzuCFcjjkysuNdOFJnX5BW5ej4s37ayWhJ0ntpGSBjngQ2UQnPdkXkCfGZgnv1z1M8Fz44lT7NN9XjDRv8AVB6itM/TW6nykVrCqsMESM05IPEGNFC/9iDUbb7DltHhnMjBZWMbwKoSCFmXejMSZJTtLjie9piu/LZ/lEWNum8saBbqzlinYhY8tH1EjnOMThiEAAJO8M44bxwDObH2KUZpp26y4cYZ8YWNM56qEHuoDr5sRkk6YpvTJ/tM2zYCoZJLlWZSMgqilmz5jANXLo5dEo8Tkl4HaJieLKMGNj55jZDnxOauJJ/0SwrNKV0QpSlApSlApSlApSlArGKzSgximKzSg0S2Mbd9Eb1UH9xXLJ0fgb3MfhZk/tIqRpQRidH41OUeZeQmkI/RmIry+x5AOxdTL6iN/wC5KlaVLJRFpZXA/jo3lvQ/vuyCkkV0O60DeqSJ/UO1SlKz4Z/h1VYOjt2ZHf7SkCvu5SGISHsrjJkmzx10C6edSMPRWL+M0lwc5zM5cf8ADRP+tTNK1yDVBbKgwiqo8lAUfoKre3+jm7Ibq3jEj6dbAcYlA99M92YDgeDYAPgRaawaopV5txikQ2fGJXlO7kgqtuM4L3CaMuDkbuhypFTO3dhmazkiB9oVBRyBpKhDRtjw7arnlWLjYTQu09p96xzKjthbj8Te5IBorY4AA6ajr2XtiOcNuZDod2SNtHjfjuuvhyPAjUEiuPy2yTn5+rFA2NedftDZ7jIAjupSD7p6tEIPkVdyv0q63BEN7G/Bbhepf+am88J9SvWrz7PlVfstmdRtC4KR9YVzLGobdbqLllMojB7JImhY7pxowwdcVN7RuFu7R2tWDSRsHQcGWeIhhG6nVGON0g69qs2/5TQsIrNc2zb9Z4UljOUkVXX0YZ15+FdNehHlHBAIOQdQfMedeq+af4YdJpnb7O5DIg7JIO8ABouc6gcxX0ut7xcXlYxubnSlKVhspSlApSlApSlApSlApSlApSlApSlApSlApSlAqG210eEzCWF+puVGEnUZ0+CVeEsfynhxBB1qZpQUC66R9VtCz+1J1M5Z7dxq0c0cwBSSB/eUSxpkHtLvnI1ybLtfo6JW62GRoLgDAlTXeA4LNGezKnI6jwIrs2tsiK6iaK4QPG3EHwPgVPFWHgRqK64lwABwAAHpipMyTgrnQbZ1zbxSxXaxjE8jRdWxKdW53yFB7SDfL4U8M41qwzzhEZmOAoLE8gMn+lba+V/4m9J5hIbZSFjIy2Ad5teDHPDkMV0+PHneRz+Tfhnr/9k="/>
          <p:cNvSpPr>
            <a:spLocks noChangeAspect="1" noChangeArrowheads="1"/>
          </p:cNvSpPr>
          <p:nvPr/>
        </p:nvSpPr>
        <p:spPr bwMode="auto">
          <a:xfrm>
            <a:off x="152400" y="-231775"/>
            <a:ext cx="304800" cy="304800"/>
          </a:xfrm>
          <a:prstGeom prst="rect">
            <a:avLst/>
          </a:prstGeom>
          <a:noFill/>
          <a:ln w="9525">
            <a:noFill/>
            <a:miter lim="800000"/>
            <a:headEnd/>
            <a:tailEnd/>
          </a:ln>
        </p:spPr>
        <p:txBody>
          <a:bodyPr/>
          <a:lstStyle/>
          <a:p>
            <a:endParaRPr lang="it-IT"/>
          </a:p>
        </p:txBody>
      </p:sp>
      <p:grpSp>
        <p:nvGrpSpPr>
          <p:cNvPr id="23555" name="Gruppo 18"/>
          <p:cNvGrpSpPr>
            <a:grpSpLocks/>
          </p:cNvGrpSpPr>
          <p:nvPr/>
        </p:nvGrpSpPr>
        <p:grpSpPr bwMode="auto">
          <a:xfrm>
            <a:off x="1077913" y="1524000"/>
            <a:ext cx="2420937" cy="2001838"/>
            <a:chOff x="338149" y="1433415"/>
            <a:chExt cx="2421756" cy="2001805"/>
          </a:xfrm>
        </p:grpSpPr>
        <p:pic>
          <p:nvPicPr>
            <p:cNvPr id="23565" name="Picture 8" descr="http://www.google.it/url?source=imglanding&amp;ct=img&amp;q=http://www.lunghisas.it/img/catalogo/freccette/bersaglio.jpg&amp;sa=X&amp;ei=bTVoUrLmNOSo4AT6m4DoCQ&amp;ved=0CAkQ8wc45wE&amp;usg=AFQjCNExznA4FpW9FE143lY52aSMIP2kaA"/>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1947785">
              <a:off x="857400" y="1919570"/>
              <a:ext cx="1598823" cy="1428750"/>
            </a:xfrm>
            <a:prstGeom prst="rect">
              <a:avLst/>
            </a:prstGeom>
            <a:noFill/>
            <a:ln w="9525">
              <a:noFill/>
              <a:miter lim="800000"/>
              <a:headEnd/>
              <a:tailEnd/>
            </a:ln>
          </p:spPr>
        </p:pic>
        <p:pic>
          <p:nvPicPr>
            <p:cNvPr id="23566" name="Picture 6" descr="http://www.google.it/url?source=imglanding&amp;ct=img&amp;q=http://us.123rf.com/400wm/400/400/dwiedemann/dwiedemann1102/dwiedemann110200009/8853962-sei-aeroplani-di-carta-su-sfondo-bianco.jpg&amp;sa=X&amp;ei=QzJoUrnnFYG1tAaD5oG4Dw&amp;ved=0CAkQ8wc4Kg&amp;usg=AFQjCNHzeTSX5NE5FIb4OrZpyY_knIVxxA"/>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rot="-10092431">
              <a:off x="440740" y="1433415"/>
              <a:ext cx="1012603" cy="775475"/>
            </a:xfrm>
            <a:prstGeom prst="rect">
              <a:avLst/>
            </a:prstGeom>
            <a:noFill/>
            <a:ln w="9525">
              <a:noFill/>
              <a:miter lim="800000"/>
              <a:headEnd/>
              <a:tailEnd/>
            </a:ln>
          </p:spPr>
        </p:pic>
        <p:pic>
          <p:nvPicPr>
            <p:cNvPr id="23567" name="Picture 6" descr="http://www.google.it/url?source=imglanding&amp;ct=img&amp;q=http://us.123rf.com/400wm/400/400/dwiedemann/dwiedemann1102/dwiedemann110200009/8853962-sei-aeroplani-di-carta-su-sfondo-bianco.jpg&amp;sa=X&amp;ei=QzJoUrnnFYG1tAaD5oG4Dw&amp;ved=0CAkQ8wc4Kg&amp;usg=AFQjCNHzeTSX5NE5FIb4OrZpyY_knIVxxA"/>
            <p:cNvPicPr>
              <a:picLocks noChangeAspect="1" noChangeArrowheads="1"/>
            </p:cNvPicPr>
            <p:nvPr/>
          </p:nvPicPr>
          <p:blipFill>
            <a:blip r:embed="rId5">
              <a:clrChange>
                <a:clrFrom>
                  <a:srgbClr val="FEFEFE"/>
                </a:clrFrom>
                <a:clrTo>
                  <a:srgbClr val="FEFEFE">
                    <a:alpha val="0"/>
                  </a:srgbClr>
                </a:clrTo>
              </a:clrChange>
            </a:blip>
            <a:srcRect/>
            <a:stretch>
              <a:fillRect/>
            </a:stretch>
          </p:blipFill>
          <p:spPr bwMode="auto">
            <a:xfrm rot="18293668" flipH="1">
              <a:off x="246601" y="2251334"/>
              <a:ext cx="897243" cy="714147"/>
            </a:xfrm>
            <a:prstGeom prst="rect">
              <a:avLst/>
            </a:prstGeom>
            <a:noFill/>
            <a:ln w="9525">
              <a:noFill/>
              <a:miter lim="800000"/>
              <a:headEnd/>
              <a:tailEnd/>
            </a:ln>
          </p:spPr>
        </p:pic>
        <p:pic>
          <p:nvPicPr>
            <p:cNvPr id="23568" name="Picture 6" descr="http://www.google.it/url?source=imglanding&amp;ct=img&amp;q=http://us.123rf.com/400wm/400/400/dwiedemann/dwiedemann1102/dwiedemann110200009/8853962-sei-aeroplani-di-carta-su-sfondo-bianco.jpg&amp;sa=X&amp;ei=QzJoUrnnFYG1tAaD5oG4Dw&amp;ved=0CAkQ8wc4Kg&amp;usg=AFQjCNHzeTSX5NE5FIb4OrZpyY_knIVxxA"/>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rot="3343446">
              <a:off x="2064542" y="2326317"/>
              <a:ext cx="775474" cy="615252"/>
            </a:xfrm>
            <a:prstGeom prst="rect">
              <a:avLst/>
            </a:prstGeom>
            <a:noFill/>
            <a:ln w="9525">
              <a:noFill/>
              <a:miter lim="800000"/>
              <a:headEnd/>
              <a:tailEnd/>
            </a:ln>
          </p:spPr>
        </p:pic>
        <p:pic>
          <p:nvPicPr>
            <p:cNvPr id="23569" name="Picture 6" descr="http://www.google.it/url?source=imglanding&amp;ct=img&amp;q=http://us.123rf.com/400wm/400/400/dwiedemann/dwiedemann1102/dwiedemann110200009/8853962-sei-aeroplani-di-carta-su-sfondo-bianco.jpg&amp;sa=X&amp;ei=QzJoUrnnFYG1tAaD5oG4Dw&amp;ved=0CAkQ8wc4Kg&amp;usg=AFQjCNHzeTSX5NE5FIb4OrZpyY_knIVxxA"/>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rot="9940801">
              <a:off x="894168" y="2819968"/>
              <a:ext cx="775474" cy="615252"/>
            </a:xfrm>
            <a:prstGeom prst="rect">
              <a:avLst/>
            </a:prstGeom>
            <a:noFill/>
            <a:ln w="9525">
              <a:noFill/>
              <a:miter lim="800000"/>
              <a:headEnd/>
              <a:tailEnd/>
            </a:ln>
          </p:spPr>
        </p:pic>
        <p:pic>
          <p:nvPicPr>
            <p:cNvPr id="23570" name="Picture 6" descr="http://www.google.it/url?source=imglanding&amp;ct=img&amp;q=http://us.123rf.com/400wm/400/400/dwiedemann/dwiedemann1102/dwiedemann110200009/8853962-sei-aeroplani-di-carta-su-sfondo-bianco.jpg&amp;sa=X&amp;ei=QzJoUrnnFYG1tAaD5oG4Dw&amp;ved=0CAkQ8wc4Kg&amp;usg=AFQjCNHzeTSX5NE5FIb4OrZpyY_knIVxxA"/>
            <p:cNvPicPr>
              <a:picLocks noChangeAspect="1" noChangeArrowheads="1"/>
            </p:cNvPicPr>
            <p:nvPr/>
          </p:nvPicPr>
          <p:blipFill>
            <a:blip r:embed="rId7">
              <a:clrChange>
                <a:clrFrom>
                  <a:srgbClr val="FEFEFE"/>
                </a:clrFrom>
                <a:clrTo>
                  <a:srgbClr val="FEFEFE">
                    <a:alpha val="0"/>
                  </a:srgbClr>
                </a:clrTo>
              </a:clrChange>
            </a:blip>
            <a:srcRect/>
            <a:stretch>
              <a:fillRect/>
            </a:stretch>
          </p:blipFill>
          <p:spPr bwMode="auto">
            <a:xfrm rot="-1225927">
              <a:off x="1704724" y="1702491"/>
              <a:ext cx="916469" cy="475859"/>
            </a:xfrm>
            <a:prstGeom prst="rect">
              <a:avLst/>
            </a:prstGeom>
            <a:noFill/>
            <a:ln w="9525">
              <a:noFill/>
              <a:miter lim="800000"/>
              <a:headEnd/>
              <a:tailEnd/>
            </a:ln>
          </p:spPr>
        </p:pic>
        <p:pic>
          <p:nvPicPr>
            <p:cNvPr id="23571" name="Picture 6" descr="http://www.google.it/url?source=imglanding&amp;ct=img&amp;q=http://us.123rf.com/400wm/400/400/dwiedemann/dwiedemann1102/dwiedemann110200009/8853962-sei-aeroplani-di-carta-su-sfondo-bianco.jpg&amp;sa=X&amp;ei=QzJoUrnnFYG1tAaD5oG4Dw&amp;ved=0CAkQ8wc4Kg&amp;usg=AFQjCNHzeTSX5NE5FIb4OrZpyY_knIVxxA"/>
            <p:cNvPicPr>
              <a:picLocks noChangeAspect="1" noChangeArrowheads="1"/>
            </p:cNvPicPr>
            <p:nvPr/>
          </p:nvPicPr>
          <p:blipFill>
            <a:blip r:embed="rId7">
              <a:clrChange>
                <a:clrFrom>
                  <a:srgbClr val="FEFEFE"/>
                </a:clrFrom>
                <a:clrTo>
                  <a:srgbClr val="FEFEFE">
                    <a:alpha val="0"/>
                  </a:srgbClr>
                </a:clrTo>
              </a:clrChange>
            </a:blip>
            <a:srcRect/>
            <a:stretch>
              <a:fillRect/>
            </a:stretch>
          </p:blipFill>
          <p:spPr bwMode="auto">
            <a:xfrm rot="2525628">
              <a:off x="1698102" y="2927762"/>
              <a:ext cx="916469" cy="475859"/>
            </a:xfrm>
            <a:prstGeom prst="rect">
              <a:avLst/>
            </a:prstGeom>
            <a:noFill/>
            <a:ln w="9525">
              <a:noFill/>
              <a:miter lim="800000"/>
              <a:headEnd/>
              <a:tailEnd/>
            </a:ln>
          </p:spPr>
        </p:pic>
      </p:grpSp>
      <p:pic>
        <p:nvPicPr>
          <p:cNvPr id="23556" name="Picture 9"/>
          <p:cNvPicPr>
            <a:picLocks noChangeAspect="1" noChangeArrowheads="1"/>
          </p:cNvPicPr>
          <p:nvPr/>
        </p:nvPicPr>
        <p:blipFill>
          <a:blip r:embed="rId8"/>
          <a:srcRect/>
          <a:stretch>
            <a:fillRect/>
          </a:stretch>
        </p:blipFill>
        <p:spPr bwMode="auto">
          <a:xfrm>
            <a:off x="4067175" y="1735138"/>
            <a:ext cx="2222500" cy="2198687"/>
          </a:xfrm>
          <a:prstGeom prst="rect">
            <a:avLst/>
          </a:prstGeom>
          <a:noFill/>
          <a:ln w="9525">
            <a:noFill/>
            <a:miter lim="800000"/>
            <a:headEnd/>
            <a:tailEnd/>
          </a:ln>
        </p:spPr>
      </p:pic>
      <p:pic>
        <p:nvPicPr>
          <p:cNvPr id="23557" name="Picture 11" descr="http://www.google.it/url?source=imglanding&amp;ct=img&amp;q=https://cdn2.content.compendiumblog.com/uploads/user/458939f4-fe08-4dbc-b271-efca0f5a2682/f7e1af57-c25e-4ec3-a999-2166d525717e/Image/049bb1d95aa3f13d07f4c3337d48e41e/adsfadsf.png&amp;sa=X&amp;ei=PjloUtHVMYrWtAaGmYGYBw&amp;ved=0CAkQ8wc4ggE&amp;usg=AFQjCNEDmSUKpoollxoq8py2DXHjOQnxQQ"/>
          <p:cNvPicPr>
            <a:picLocks noChangeAspect="1" noChangeArrowheads="1"/>
          </p:cNvPicPr>
          <p:nvPr/>
        </p:nvPicPr>
        <p:blipFill>
          <a:blip r:embed="rId9"/>
          <a:srcRect/>
          <a:stretch>
            <a:fillRect/>
          </a:stretch>
        </p:blipFill>
        <p:spPr bwMode="auto">
          <a:xfrm>
            <a:off x="6732588" y="1687513"/>
            <a:ext cx="1773237" cy="1216025"/>
          </a:xfrm>
          <a:prstGeom prst="rect">
            <a:avLst/>
          </a:prstGeom>
          <a:noFill/>
          <a:ln w="9525">
            <a:noFill/>
            <a:miter lim="800000"/>
            <a:headEnd/>
            <a:tailEnd/>
          </a:ln>
        </p:spPr>
      </p:pic>
      <p:pic>
        <p:nvPicPr>
          <p:cNvPr id="23558" name="Picture 11" descr="http://www.google.it/url?source=imglanding&amp;ct=img&amp;q=https://cdn2.content.compendiumblog.com/uploads/user/458939f4-fe08-4dbc-b271-efca0f5a2682/f7e1af57-c25e-4ec3-a999-2166d525717e/Image/049bb1d95aa3f13d07f4c3337d48e41e/adsfadsf.png&amp;sa=X&amp;ei=PjloUtHVMYrWtAaGmYGYBw&amp;ved=0CAkQ8wc4ggE&amp;usg=AFQjCNEDmSUKpoollxoq8py2DXHjOQnxQQ"/>
          <p:cNvPicPr>
            <a:picLocks noChangeAspect="1" noChangeArrowheads="1"/>
          </p:cNvPicPr>
          <p:nvPr/>
        </p:nvPicPr>
        <p:blipFill>
          <a:blip r:embed="rId10"/>
          <a:srcRect/>
          <a:stretch>
            <a:fillRect/>
          </a:stretch>
        </p:blipFill>
        <p:spPr bwMode="auto">
          <a:xfrm>
            <a:off x="6732588" y="3008313"/>
            <a:ext cx="1773237" cy="1225550"/>
          </a:xfrm>
          <a:prstGeom prst="rect">
            <a:avLst/>
          </a:prstGeom>
          <a:noFill/>
          <a:ln w="9525">
            <a:noFill/>
            <a:miter lim="800000"/>
            <a:headEnd/>
            <a:tailEnd/>
          </a:ln>
        </p:spPr>
      </p:pic>
      <p:pic>
        <p:nvPicPr>
          <p:cNvPr id="23559" name="Picture 13" descr="http://3.bp.blogspot.com/-HZ3df0rebRg/Ubk7cD5mBXI/AAAAAAAABIY/YjASAOGFAwE/s640/DSC09951.jpg">
            <a:hlinkClick r:id="rId11"/>
          </p:cNvPr>
          <p:cNvPicPr>
            <a:picLocks noChangeAspect="1" noChangeArrowheads="1"/>
          </p:cNvPicPr>
          <p:nvPr/>
        </p:nvPicPr>
        <p:blipFill>
          <a:blip r:embed="rId12"/>
          <a:srcRect/>
          <a:stretch>
            <a:fillRect/>
          </a:stretch>
        </p:blipFill>
        <p:spPr bwMode="auto">
          <a:xfrm>
            <a:off x="900113" y="3933825"/>
            <a:ext cx="2779712" cy="1974850"/>
          </a:xfrm>
          <a:prstGeom prst="rect">
            <a:avLst/>
          </a:prstGeom>
          <a:noFill/>
          <a:ln w="9525">
            <a:noFill/>
            <a:miter lim="800000"/>
            <a:headEnd/>
            <a:tailEnd/>
          </a:ln>
        </p:spPr>
      </p:pic>
      <p:pic>
        <p:nvPicPr>
          <p:cNvPr id="23560" name="Picture 16"/>
          <p:cNvPicPr>
            <a:picLocks noChangeAspect="1" noChangeArrowheads="1"/>
          </p:cNvPicPr>
          <p:nvPr/>
        </p:nvPicPr>
        <p:blipFill>
          <a:blip r:embed="rId13"/>
          <a:srcRect/>
          <a:stretch>
            <a:fillRect/>
          </a:stretch>
        </p:blipFill>
        <p:spPr bwMode="auto">
          <a:xfrm>
            <a:off x="6289675" y="5049838"/>
            <a:ext cx="2674938" cy="812800"/>
          </a:xfrm>
          <a:prstGeom prst="rect">
            <a:avLst/>
          </a:prstGeom>
          <a:noFill/>
          <a:ln w="9525">
            <a:noFill/>
            <a:miter lim="800000"/>
            <a:headEnd/>
            <a:tailEnd/>
          </a:ln>
        </p:spPr>
      </p:pic>
      <p:pic>
        <p:nvPicPr>
          <p:cNvPr id="23561" name="Picture 17"/>
          <p:cNvPicPr>
            <a:picLocks noChangeAspect="1" noChangeArrowheads="1"/>
          </p:cNvPicPr>
          <p:nvPr/>
        </p:nvPicPr>
        <p:blipFill>
          <a:blip r:embed="rId14"/>
          <a:srcRect/>
          <a:stretch>
            <a:fillRect/>
          </a:stretch>
        </p:blipFill>
        <p:spPr bwMode="auto">
          <a:xfrm>
            <a:off x="4530725" y="4149725"/>
            <a:ext cx="1481138" cy="2209800"/>
          </a:xfrm>
          <a:prstGeom prst="rect">
            <a:avLst/>
          </a:prstGeom>
          <a:noFill/>
          <a:ln w="9525">
            <a:noFill/>
            <a:miter lim="800000"/>
            <a:headEnd/>
            <a:tailEnd/>
          </a:ln>
        </p:spPr>
      </p:pic>
      <p:sp>
        <p:nvSpPr>
          <p:cNvPr id="23562" name="CasellaDiTesto 20"/>
          <p:cNvSpPr txBox="1">
            <a:spLocks noChangeArrowheads="1"/>
          </p:cNvSpPr>
          <p:nvPr/>
        </p:nvSpPr>
        <p:spPr bwMode="auto">
          <a:xfrm rot="-5400000">
            <a:off x="-481013" y="2433638"/>
            <a:ext cx="1979613" cy="369888"/>
          </a:xfrm>
          <a:prstGeom prst="rect">
            <a:avLst/>
          </a:prstGeom>
          <a:noFill/>
          <a:ln w="9525">
            <a:noFill/>
            <a:miter lim="800000"/>
            <a:headEnd/>
            <a:tailEnd/>
          </a:ln>
        </p:spPr>
        <p:txBody>
          <a:bodyPr wrap="none">
            <a:spAutoFit/>
          </a:bodyPr>
          <a:lstStyle/>
          <a:p>
            <a:r>
              <a:rPr lang="it-IT"/>
              <a:t>Aeroplani di carta</a:t>
            </a:r>
          </a:p>
        </p:txBody>
      </p:sp>
      <p:sp>
        <p:nvSpPr>
          <p:cNvPr id="23563" name="CasellaDiTesto 30"/>
          <p:cNvSpPr txBox="1">
            <a:spLocks noChangeArrowheads="1"/>
          </p:cNvSpPr>
          <p:nvPr/>
        </p:nvSpPr>
        <p:spPr bwMode="auto">
          <a:xfrm rot="-5400000">
            <a:off x="-637381" y="4774407"/>
            <a:ext cx="2338387" cy="368300"/>
          </a:xfrm>
          <a:prstGeom prst="rect">
            <a:avLst/>
          </a:prstGeom>
          <a:noFill/>
          <a:ln w="9525">
            <a:noFill/>
            <a:miter lim="800000"/>
            <a:headEnd/>
            <a:tailEnd/>
          </a:ln>
        </p:spPr>
        <p:txBody>
          <a:bodyPr wrap="none">
            <a:spAutoFit/>
          </a:bodyPr>
          <a:lstStyle/>
          <a:p>
            <a:r>
              <a:rPr lang="it-IT"/>
              <a:t>Assemblaggio LEGO</a:t>
            </a:r>
          </a:p>
        </p:txBody>
      </p:sp>
      <p:sp>
        <p:nvSpPr>
          <p:cNvPr id="23564" name="CustomShape 1"/>
          <p:cNvSpPr>
            <a:spLocks noChangeArrowheads="1"/>
          </p:cNvSpPr>
          <p:nvPr/>
        </p:nvSpPr>
        <p:spPr bwMode="auto">
          <a:xfrm>
            <a:off x="323850" y="6021388"/>
            <a:ext cx="8105775" cy="627062"/>
          </a:xfrm>
          <a:prstGeom prst="rect">
            <a:avLst/>
          </a:prstGeom>
          <a:noFill/>
          <a:ln w="9525">
            <a:noFill/>
            <a:miter lim="800000"/>
            <a:headEnd/>
            <a:tailEnd/>
          </a:ln>
        </p:spPr>
        <p:txBody>
          <a:bodyPr lIns="90000" tIns="46800" rIns="90000" bIns="46800" anchor="ctr"/>
          <a:lstStyle/>
          <a:p>
            <a:r>
              <a:rPr lang="en-US" sz="1600" b="1">
                <a:solidFill>
                  <a:srgbClr val="660066"/>
                </a:solidFill>
                <a:latin typeface="Calibri" pitchFamily="34" charset="0"/>
              </a:rPr>
              <a:t>Lean Education Workshop</a:t>
            </a:r>
            <a:endParaRPr lang="it-IT"/>
          </a:p>
          <a:p>
            <a:r>
              <a:rPr lang="en-US" sz="1400">
                <a:solidFill>
                  <a:srgbClr val="000000"/>
                </a:solidFill>
                <a:latin typeface="Calibri" pitchFamily="34" charset="0"/>
              </a:rPr>
              <a:t>24 Ottobre 2013, Torino</a:t>
            </a:r>
            <a:r>
              <a:rPr lang="en-US" sz="1600">
                <a:solidFill>
                  <a:srgbClr val="CCAF0A"/>
                </a:solidFill>
                <a:latin typeface="Calibri" pitchFamily="34" charset="0"/>
              </a:rPr>
              <a:t> </a:t>
            </a:r>
            <a:endParaRPr lang="it-IT"/>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fontAlgn="auto">
              <a:spcAft>
                <a:spcPts val="0"/>
              </a:spcAft>
              <a:defRPr/>
            </a:pPr>
            <a:r>
              <a:rPr lang="it-IT" dirty="0" smtClean="0"/>
              <a:t>LA PARTECIPAZIONE UNIVERSITARIA</a:t>
            </a:r>
            <a:br>
              <a:rPr lang="it-IT" dirty="0" smtClean="0"/>
            </a:br>
            <a:r>
              <a:rPr lang="it-IT" dirty="0" smtClean="0"/>
              <a:t>Lo sviluppo della sensibilità LEAN</a:t>
            </a:r>
            <a:endParaRPr lang="it-IT" dirty="0"/>
          </a:p>
        </p:txBody>
      </p:sp>
      <p:sp>
        <p:nvSpPr>
          <p:cNvPr id="25602" name="AutoShape 4" descr="data:image/jpeg;base64,/9j/4AAQSkZJRgABAQAAAQABAAD/2wCEAAkGBhQSEBUUEBQVFRQWFxYYFRUXFxkUGBYUGBQYGRYXFBYZGyYeFxsjHBgUHy8hIygqLS0sGB40NTAqNyYrLCkBCQoKDgwOFQ8PGikfHBwpLCksKiosKSkpLCwpLC4sKSksLCkpKSk1KSkpLCkpKSkpKSkpKSwpKSwsKSkpKSwpLP/AABEIAIwA4AMBIgACEQEDEQH/xAAbAAEAAgMBAQAAAAAAAAAAAAAABQYBAwQCB//EAD8QAAIBAwEEBwUGBAYCAwAAAAECAwAEESEFEjFhBhMiMkFRcSNCUmKBFDNygpGxQ3Ohsgc0U4OSoiTBFlRj/8QAGAEBAQEBAQAAAAAAAAAAAAAAAAECAwT/xAAgEQEBAQEAAgMBAAMAAAAAAAAAAQIREjEDIUFRIjJx/9oADAMBAAIRAxEAPwD610c6OR2cSpGo3sDffHadvEk8cZ4DwqWzUHtTpdHDMsBSUyPonZCIx07KyyFYy2vdBzyrw97fb4YQQiMd6PrS0zfgIURqR5EnPmvjNb++2pJyciedwASTgDUk6ADmai7XpTbSSbkcoJOithurc/CkuNxzqNFJ41Sb25a5vJizEbhQJaXAYxFFQZeaDQ6uXxIMjQaNirPF0hhkCw3SCMv2Qr4eGQ+CpJjdPJWCtw0rGt8++NLLSqDe9LY7WaSK3uAzRMFNpPvsZMgEraSgM7MM43cOAdCF41cdj7RM8KSGKSEsMmOUbrryYAmty9R20pSqFKUoFKUoFKUoFKUoFKUoFKUoPIkGSMjI4jxGeGRXqqPt3ZoO142DPG8lo25JG24waGdSQfdcFZdQwOi+FT8G0JUOJQJV+NOy/wCaPgfVT+UVOiZpXPaXySAlGBxxHiD5MDqp5Gt+aozSlKBUF0s6Mx3kDKyjrACY3wN5WA0GfI8CKnaVZbL2JZNTlabq1SRCkih1YYKsMgjmDUC+yri2YNaP10IGttK3aHl9nnOq/hkyOa1ZKYrNkvtVL2nt2zuYj1kM8kkbbrRLE/2mFtMkbuq4GuVbUcM1UI+jb388D27TS2qOwM7tHFNGCpUqVB9rhgjbskYPZ13ga+xYqL2hsBHcyRkwz6e2jwGOOAkB0kXkwPLFc/Dk+l6psmx2t4+qvYUmh3i4mjUjDsclyB24nyT2kJH4eFTWytpyxj2btcxYGEcjr1HySnCzDk2G+Y8K7W2xJBpeoNz/AOzGCYvWVDlofU7yj4q13vR1JcS2riNm1yvbikzwLKDj8ykH1rPnc/WjiY2dtWOdcxNnGjKRhkPwup1U+tdlUO9l6uQLeBopMER3KNg8eCy48fgcfQ1P2O05FX2hE6gaui7sn5oh3vVP+Irr5RE7StFreJIu9GwZfMHOvkfI8q31oKUpQKUpQKUpQKUrBoM1zX1+kKb0h0yAAASzMeCqo1Zj5CuO82yd8xW69ZKO8c4ji/msOB+QZY8hrWLDZARjJIxlmOcyMMboPuRLwjXkNT4k1z1uZXiJk2BNc3KXM8jQ9UJBbwxhSUEgAZp3Od9iAOwMKMYyTrXY07xDFwug/jICUPDV01aM/qvOpzFMV57u29XiGktkkw473uyIcNjk694cjkUTaM0XfXr0+JABKB80fdf1Ug/LXRPsdc70J6pycnAyjfjj4H1GDzrjlv8AqiBcAR50EmcxE+A3z3DybHInjXXO04ldnbWinUtC4bBwwGjKfJ1PaQ8mANddVraew45yGO8koHZmibq5VHkHHeX5WyOVdnRfabyI8c7Bp4HMchwF3xgNHIFHAOhU+ua6y9RNUpStBSlKBSlKBUHJ0b3HMlm5gYnLR43oHPjvRZ7BPxJunzzU5SpZ0QbX6sOqvIxGzdnDduKQnwjkIw2fhYBuVR83Rh4TvWT4H+i5JUco24p6ajlVongV1KuAynQqRkEeRB41Gts+WH/LMGQY9jITgD/85MEr6Nkelcri5/1Xqvx7SVpO2Ht7jxIwGOPiHdmX/l9KmYNuOg9uoZMffRAkf7kWrJ6jeHpwr3KYLoGGdMNxMcnZdfmQg+GnaQ/WoqTYk9ucwsZo/I4Eq/XRZR64b8VJv8v0cWq3uFdQyMGU8CDkH61tqo206O5ZGMUo0Yr2QT5SxtofzDPkan7W/bIWQan31HYPqCcr6a+tdeo76VjNZqhSsZqN2lt1YmEaKZZiMrEmN7HxOScRp8zY5ZOlB3XN0kaF5GCqoyzMcADmTUZ10lyOzvxQn3u7LIPlB1iXme15Aca8W+yGkZZbsh5FIZI1+6hbzQEAuw+NhnyC8KlwK8+/l/IvGq0tEjUJGoVRwAGPU8yfE8TW2lK4NFKUoFeXQEEEZB0IOoPqK9UoIiTYZQH7KwTXPVtlouYUA5i/LoPI8Kr823Ps19A80bQmYi2mVjvI2STbyxyAbrAOzIc7rYlGnZq71z39kJYnjbg6lTyyOI5g6j0red2VHWKzXBsS/MsKlu+uUlHlKnZcemRkciK769jJSlKBSlKBSlKBSlKDlvtmRzACRc7uqsNGQ+aMNVPoa4PbwHtZuIvAgATJ+IaLKOYw3I1M1g1LmX2IcwwXSlkbUHdLLo6sPdcHUEeTCoi5mntMmRd+EfxEGd0fOg7Q9RkeeKk9sG3389csM+NHRh1nLeTXrFHkwI9K5tnbencEG3aQjuyqDDG4+ZZsPGeGgDDXQnhXGy49elYg291iq9vIhzqoY70bjk65x6jPoakLXpBruzxtCcE7x7cRABJImXQYAJ7W7wqr3PQ26kkLxta2WX32EKPMZGAIxJvbiYOdSq5OONce27e5SIQXS4gkYCaaIkxmEasmvbiL4CHORgk5rWdy+ji1JtiS7/yfYg0/8ogHrB4i2Q97+Y3Z8g3hI7N2RHApEa6scu5O88jYxvSOdXPr9MVXdmWCphtnyCFTqYMb9u2fFUz7LPnGceYNTcW2gCFnXqieDZ3o2PksmmvJgp5Vz+S6qxJ0pSuKlKUoFKUoFKUoFDSlBGQ+zu2HuTrvD+bH2XHqybh/I1S9Q3SSM9T1iAl4GEygcWCd9ee8hcY8yKlYJldVZDlWAKkcCpGQR9K9fx67Ga2Vg1msGuiK/H0rCXMkF0hi3NwpNqYnSQsI8sQOrbKsCDpkaE6VYAaqvTM9RLb3Jx1QZoLnPdEE2N1nzpurKI+OgDtXTFC8Q/8AGbsEaRHuDTjE2vV8hqvIZzUt4LFXNebSiiGZpEjHm7qn7moC12XFcE9dLcu41aKSZo938kRVSvMZB86k7Po9bxNvRwxK/wAYQFz6ue0f1rlflkXjS/S2HHshLMfKKGR8+jYCn9awdq3T/c2u5808qp/0jDt+uKmMUrF+a/i8RcdpdMPazovH7mLdx+aRnyeeBXobBQj2rSy/zJGIOudVUhT+lSVKxd6v6cabezSMYjRUHkqhf2FbqUrClCKUoK9f9FcEvaMIXzkpg9U58cqMbhPxL9Qa5LfbDI3VXKFWORuthg48Sh4Sr/UeIFWytF7YJMhSVVdT4EZ1HAjyI8xrXSbvqpxCwxMnatHG74wOT1Z/lvq0J5YK8hxqS2ftcSHddWil8Y3xn1RgSsi81J+lQl3sSe3w1sTMg4oxHWgfK50k9GwfmPCll0gSUEMAcHDAggq3k6HtI36VrxmvQtVK57W5Vl7Jz9c/1raswJxnXy8f0rlZxXulM1guPGoM0rUbpPiX9RWPtifEP1q8o3UrnN+nxD6a/tWs7VjHif0NXxv8R1mojo17PrbY/wAF/Z5/0JMvGByXtp+St0nSGFRlmCjmQP3NQV30lgF9avDPC5lJt5YxIjPutloXCg5O66kekjV1+Oal5Uq50pSvQjzJEGBDAEEYIOoIPEEeIqrydGZLXJ2cR1ecm0c4TXj9nk4wnx3TlM+C8atVMUFUhu4rk7pDxzR6lG9nPCTkbw17p+Jco3PhW5dry2/+YHWwgffovbUD/WhXiMe+n1Vaktr7AiuN0uCsifdzId2WM+O4/kfFTlT4g1Ffa5LYYvSCg4XajCY8DcIPum82HY/DwrlrC9T9tdLIgeNgyMMqynII5Eca21Vp9hsjGWykEEjHeZcb8EpOuZIsjBPxoVbx7VTWxdpGeIMy7jglJEznclXR1B8RnUHxBBrz6zxXfSlKypSlKBSlKBSlKBiova/R+KfDHKSAYWVMBwPI6YZflYEVKUp3goN9Jd2RG9H16s6ojQ4DPkEnfhY6MApPZJB5cK3bI6aNdFeqiQBThmlfdeM+I6pQWVvDDlandpwl7u3xqEYseXs3H7kV72t0XhnbfIKTYwJozuSY8AxHfX5WyK7eXryRHzfaFOJC1xFknfjwkyDyeHuygA95CD8p41vsdmwTqXjmkYZw2HKlWHFWU6oeRANRlw97ZjWNrqMe/EAHC+bREjJ46oT+EVzjpLZTSBpJfs1wRhZgREza4xvnsSgHTcbOPKry8+qLG/RSI8Wm+kzj9jT/AOJw+JmP+9J/6avdrfSqPagSp4TRDw83i1I9UJHIVJxTBhlSCPMa1yt1/REN0NtScsjN+KWVv6F69jojaYx9njI+Yb392al64dqbXSALvZZ3O7FGuryPjOFHpqScADUkU7aOS8srS2UN1EQJICKkSb7ueCxjGWbT9ASdATXrZexPafaLhU6/BEagArAh9xDjViO8/jwGgArds7Zzb3XXG6ZsEKBqsKnikZPEnA3m97HgMCpTFenGPH2jNKUrohSlKBWGGazSgrlxseS3O9aDfi8bYkDd1yWtmOi/yz2fIr4x0G1o45vtKHEUjJDdKey0M2iwvKh1Q8I2zxBjOoGaudR20uj8M5JlQEsjIxHZLRsMFGI7y65weB1GDWdZ6O7NKrlja7SgQITa3IUBVd3lgkYAYBkwkiliOJGMnwrtF9djvWqn8FwG/vRK81+LUa6lqVHJtZvft51+iuPoUY15bpJAvfLp+OORB+pXH9az4a/gk6Vw2+3rd/u54m8NJEOvljPGu0NWeKzSlM0ClKGgg2kztFV10hdv6oo/c1OVX9lnfv53+GKNR+aSVv2C1P5re/fEZNV/b3Q6K43mGI5TxbdDq/KaJuzKMaZOGHgwrqueldrGSrToWHFEPWuPyRhm/pUNd/4lRAkRQXEpBIzuCFcjjkysuNdOFJnX5BW5ej4s37ayWhJ0ntpGSBjngQ2UQnPdkXkCfGZgnv1z1M8Fz44lT7NN9XjDRv8AVB6itM/TW6nykVrCqsMESM05IPEGNFC/9iDUbb7DltHhnMjBZWMbwKoSCFmXejMSZJTtLjie9piu/LZ/lEWNum8saBbqzlinYhY8tH1EjnOMThiEAAJO8M44bxwDObH2KUZpp26y4cYZ8YWNM56qEHuoDr5sRkk6YpvTJ/tM2zYCoZJLlWZSMgqilmz5jANXLo5dEo8Tkl4HaJieLKMGNj55jZDnxOauJJ/0SwrNKV0QpSlApSlApSlApSlArGKzSgximKzSg0S2Mbd9Eb1UH9xXLJ0fgb3MfhZk/tIqRpQRidH41OUeZeQmkI/RmIry+x5AOxdTL6iN/wC5KlaVLJRFpZXA/jo3lvQ/vuyCkkV0O60DeqSJ/UO1SlKz4Z/h1VYOjt2ZHf7SkCvu5SGISHsrjJkmzx10C6edSMPRWL+M0lwc5zM5cf8ADRP+tTNK1yDVBbKgwiqo8lAUfoKre3+jm7Ibq3jEj6dbAcYlA99M92YDgeDYAPgRaawaopV5txikQ2fGJXlO7kgqtuM4L3CaMuDkbuhypFTO3dhmazkiB9oVBRyBpKhDRtjw7arnlWLjYTQu09p96xzKjthbj8Te5IBorY4AA6ajr2XtiOcNuZDod2SNtHjfjuuvhyPAjUEiuPy2yTn5+rFA2NedftDZ7jIAjupSD7p6tEIPkVdyv0q63BEN7G/Bbhepf+am88J9SvWrz7PlVfstmdRtC4KR9YVzLGobdbqLllMojB7JImhY7pxowwdcVN7RuFu7R2tWDSRsHQcGWeIhhG6nVGON0g69qs2/5TQsIrNc2zb9Z4UljOUkVXX0YZ15+FdNehHlHBAIOQdQfMedeq+af4YdJpnb7O5DIg7JIO8ABouc6gcxX0ut7xcXlYxubnSlKVhspSlApSlApSlApSlApSlApSlApSlApSlApSlAqG210eEzCWF+puVGEnUZ0+CVeEsfynhxBB1qZpQUC66R9VtCz+1J1M5Z7dxq0c0cwBSSB/eUSxpkHtLvnI1ybLtfo6JW62GRoLgDAlTXeA4LNGezKnI6jwIrs2tsiK6iaK4QPG3EHwPgVPFWHgRqK64lwABwAAHpipMyTgrnQbZ1zbxSxXaxjE8jRdWxKdW53yFB7SDfL4U8M41qwzzhEZmOAoLE8gMn+lba+V/4m9J5hIbZSFjIy2Ad5teDHPDkMV0+PHneRz+Tfhnr/9k="/>
          <p:cNvSpPr>
            <a:spLocks noChangeAspect="1" noChangeArrowheads="1"/>
          </p:cNvSpPr>
          <p:nvPr/>
        </p:nvSpPr>
        <p:spPr bwMode="auto">
          <a:xfrm>
            <a:off x="152400" y="-231775"/>
            <a:ext cx="304800" cy="304800"/>
          </a:xfrm>
          <a:prstGeom prst="rect">
            <a:avLst/>
          </a:prstGeom>
          <a:noFill/>
          <a:ln w="9525">
            <a:noFill/>
            <a:miter lim="800000"/>
            <a:headEnd/>
            <a:tailEnd/>
          </a:ln>
        </p:spPr>
        <p:txBody>
          <a:bodyPr/>
          <a:lstStyle/>
          <a:p>
            <a:endParaRPr lang="it-IT"/>
          </a:p>
        </p:txBody>
      </p:sp>
      <p:sp>
        <p:nvSpPr>
          <p:cNvPr id="25603" name="Rettangolo 2"/>
          <p:cNvSpPr>
            <a:spLocks noChangeArrowheads="1"/>
          </p:cNvSpPr>
          <p:nvPr/>
        </p:nvSpPr>
        <p:spPr bwMode="auto">
          <a:xfrm>
            <a:off x="166688" y="1844675"/>
            <a:ext cx="8810625" cy="831850"/>
          </a:xfrm>
          <a:prstGeom prst="rect">
            <a:avLst/>
          </a:prstGeom>
          <a:noFill/>
          <a:ln w="9525">
            <a:noFill/>
            <a:miter lim="800000"/>
            <a:headEnd/>
            <a:tailEnd/>
          </a:ln>
        </p:spPr>
        <p:txBody>
          <a:bodyPr>
            <a:spAutoFit/>
          </a:bodyPr>
          <a:lstStyle/>
          <a:p>
            <a:r>
              <a:rPr lang="it-IT" sz="2400"/>
              <a:t>Non c'è spreco maggiore del fare in modo efficiente ciò che non andrebbe fatto del tutto. Peter Drucker</a:t>
            </a:r>
          </a:p>
        </p:txBody>
      </p:sp>
      <p:pic>
        <p:nvPicPr>
          <p:cNvPr id="25604" name="Picture 2" descr="http://www.google.it/url?source=imglanding&amp;ct=img&amp;q=http://www.rubiconassociates.com/images/thinki1.jpg&amp;sa=X&amp;ei=209oUuX5OIfLsgaf7oGICg&amp;ved=0CAkQ8wc&amp;usg=AFQjCNFX2RI6FJ7jn9JnAuKopGGNpTBibw"/>
          <p:cNvPicPr>
            <a:picLocks noChangeAspect="1" noChangeArrowheads="1"/>
          </p:cNvPicPr>
          <p:nvPr/>
        </p:nvPicPr>
        <p:blipFill>
          <a:blip r:embed="rId3"/>
          <a:srcRect/>
          <a:stretch>
            <a:fillRect/>
          </a:stretch>
        </p:blipFill>
        <p:spPr bwMode="auto">
          <a:xfrm>
            <a:off x="2400300" y="2781300"/>
            <a:ext cx="4343400" cy="3629025"/>
          </a:xfrm>
          <a:prstGeom prst="rect">
            <a:avLst/>
          </a:prstGeom>
          <a:noFill/>
          <a:ln w="9525">
            <a:noFill/>
            <a:miter lim="800000"/>
            <a:headEnd/>
            <a:tailEnd/>
          </a:ln>
        </p:spPr>
      </p:pic>
      <p:sp>
        <p:nvSpPr>
          <p:cNvPr id="25605" name="CustomShape 1"/>
          <p:cNvSpPr>
            <a:spLocks noChangeArrowheads="1"/>
          </p:cNvSpPr>
          <p:nvPr/>
        </p:nvSpPr>
        <p:spPr bwMode="auto">
          <a:xfrm>
            <a:off x="323850" y="6021388"/>
            <a:ext cx="8105775" cy="627062"/>
          </a:xfrm>
          <a:prstGeom prst="rect">
            <a:avLst/>
          </a:prstGeom>
          <a:noFill/>
          <a:ln w="9525">
            <a:noFill/>
            <a:miter lim="800000"/>
            <a:headEnd/>
            <a:tailEnd/>
          </a:ln>
        </p:spPr>
        <p:txBody>
          <a:bodyPr lIns="90000" tIns="46800" rIns="90000" bIns="46800" anchor="ctr"/>
          <a:lstStyle/>
          <a:p>
            <a:r>
              <a:rPr lang="en-US" sz="1600" b="1">
                <a:solidFill>
                  <a:srgbClr val="660066"/>
                </a:solidFill>
                <a:latin typeface="Calibri" pitchFamily="34" charset="0"/>
              </a:rPr>
              <a:t>Lean Education Workshop</a:t>
            </a:r>
            <a:endParaRPr lang="it-IT"/>
          </a:p>
          <a:p>
            <a:r>
              <a:rPr lang="en-US" sz="1400">
                <a:solidFill>
                  <a:srgbClr val="000000"/>
                </a:solidFill>
                <a:latin typeface="Calibri" pitchFamily="34" charset="0"/>
              </a:rPr>
              <a:t>24 Ottobre 2013, Torino</a:t>
            </a:r>
            <a:r>
              <a:rPr lang="en-US" sz="1600">
                <a:solidFill>
                  <a:srgbClr val="CCAF0A"/>
                </a:solidFill>
                <a:latin typeface="Calibri" pitchFamily="34" charset="0"/>
              </a:rPr>
              <a:t> </a:t>
            </a:r>
            <a:endParaRPr lang="it-IT"/>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iaro">
  <a:themeElements>
    <a:clrScheme name="Tecnologia">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classico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nologia">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cnologia">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docProps/app.xml><?xml version="1.0" encoding="utf-8"?>
<Properties xmlns="http://schemas.openxmlformats.org/officeDocument/2006/extended-properties" xmlns:vt="http://schemas.openxmlformats.org/officeDocument/2006/docPropsVTypes">
  <Template>Clarity</Template>
  <TotalTime>0</TotalTime>
  <Words>1055</Words>
  <Application>Microsoft Office PowerPoint</Application>
  <PresentationFormat>Presentazione su schermo (4:3)</PresentationFormat>
  <Paragraphs>78</Paragraphs>
  <Slides>10</Slides>
  <Notes>5</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10</vt:i4>
      </vt:variant>
    </vt:vector>
  </HeadingPairs>
  <TitlesOfParts>
    <vt:vector size="14" baseType="lpstr">
      <vt:lpstr>Arial</vt:lpstr>
      <vt:lpstr>Calibri</vt:lpstr>
      <vt:lpstr>DejaVu Sans</vt:lpstr>
      <vt:lpstr>Chiaro</vt:lpstr>
      <vt:lpstr>LEAn Thinking Attività accademiche</vt:lpstr>
      <vt:lpstr>Presentazione standard di PowerPoint</vt:lpstr>
      <vt:lpstr>Presentazione standard di PowerPoint</vt:lpstr>
      <vt:lpstr>Presentazione standard di PowerPoint</vt:lpstr>
      <vt:lpstr>Presentazione standard di PowerPoint</vt:lpstr>
      <vt:lpstr>SEMINARIO LEAN ORGANIZATION AL POLITECNICO DI TORINO</vt:lpstr>
      <vt:lpstr>SEMINARIO LEAN ORGANIZATION AL POLITECNICO DI TORINO</vt:lpstr>
      <vt:lpstr>LA PARTECIPAZIONE UNIVERSITARIA  L’applicazione del metodo scientifico</vt:lpstr>
      <vt:lpstr>LA PARTECIPAZIONE UNIVERSITARIA Lo sviluppo della sensibilità LEAN</vt:lpstr>
      <vt:lpstr>LA PARTECIPAZIONE UNIVERSITARIA Il modello formativo LEAN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THINKING ATTIVITÀ ACCADEMICHE</dc:title>
  <dc:creator/>
  <cp:lastModifiedBy/>
  <cp:revision>1</cp:revision>
  <dcterms:created xsi:type="dcterms:W3CDTF">2013-10-23T22:56:53Z</dcterms:created>
  <dcterms:modified xsi:type="dcterms:W3CDTF">2020-07-27T10:12:46Z</dcterms:modified>
</cp:coreProperties>
</file>